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3"/>
  </p:notesMasterIdLst>
  <p:sldIdLst>
    <p:sldId id="256" r:id="rId2"/>
    <p:sldId id="290" r:id="rId3"/>
    <p:sldId id="257" r:id="rId4"/>
    <p:sldId id="291" r:id="rId5"/>
    <p:sldId id="258" r:id="rId6"/>
    <p:sldId id="292" r:id="rId7"/>
    <p:sldId id="293" r:id="rId8"/>
    <p:sldId id="294" r:id="rId9"/>
    <p:sldId id="298" r:id="rId10"/>
    <p:sldId id="299" r:id="rId11"/>
    <p:sldId id="296" r:id="rId12"/>
    <p:sldId id="297" r:id="rId13"/>
    <p:sldId id="300" r:id="rId14"/>
    <p:sldId id="302" r:id="rId15"/>
    <p:sldId id="301" r:id="rId16"/>
    <p:sldId id="303" r:id="rId17"/>
    <p:sldId id="304" r:id="rId18"/>
    <p:sldId id="305" r:id="rId19"/>
    <p:sldId id="306" r:id="rId20"/>
    <p:sldId id="307" r:id="rId21"/>
    <p:sldId id="308" r:id="rId22"/>
  </p:sldIdLst>
  <p:sldSz cx="9144000" cy="5143500" type="screen16x9"/>
  <p:notesSz cx="6858000" cy="9144000"/>
  <p:embeddedFontLst>
    <p:embeddedFont>
      <p:font typeface="Fira Sans Condensed Medium" panose="020B0603050000020004" pitchFamily="34" charset="0"/>
      <p:regular r:id="rId24"/>
      <p:bold r:id="rId25"/>
      <p:italic r:id="rId26"/>
      <p:boldItalic r:id="rId27"/>
    </p:embeddedFont>
    <p:embeddedFont>
      <p:font typeface="Fira Sans Extra Condensed Medium" panose="020B0604020202020204" charset="0"/>
      <p:regular r:id="rId28"/>
      <p:bold r:id="rId29"/>
      <p:italic r:id="rId30"/>
      <p:boldItalic r:id="rId31"/>
    </p:embeddedFont>
    <p:embeddedFont>
      <p:font typeface="Roboto" panose="02000000000000000000"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b3f5580e39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b3f5580e3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9285c8179a_0_16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9285c8179a_0_16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2D1515"/>
            </a:gs>
            <a:gs pos="36000">
              <a:schemeClr val="dk1"/>
            </a:gs>
            <a:gs pos="100000">
              <a:srgbClr val="010101"/>
            </a:gs>
          </a:gsLst>
          <a:lin ang="5400012"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57200" y="1325775"/>
            <a:ext cx="4219500" cy="2019300"/>
          </a:xfrm>
          <a:prstGeom prst="rect">
            <a:avLst/>
          </a:prstGeom>
        </p:spPr>
        <p:txBody>
          <a:bodyPr spcFirstLastPara="1" wrap="square" lIns="91425" tIns="91425" rIns="91425" bIns="91425" anchor="ctr" anchorCtr="0">
            <a:noAutofit/>
          </a:bodyPr>
          <a:lstStyle>
            <a:lvl1pPr lvl="0" algn="l">
              <a:spcBef>
                <a:spcPts val="0"/>
              </a:spcBef>
              <a:spcAft>
                <a:spcPts val="0"/>
              </a:spcAft>
              <a:buSzPts val="4500"/>
              <a:buNone/>
              <a:defRPr sz="61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a:endParaRPr/>
          </a:p>
        </p:txBody>
      </p:sp>
      <p:sp>
        <p:nvSpPr>
          <p:cNvPr id="10" name="Google Shape;10;p2"/>
          <p:cNvSpPr txBox="1">
            <a:spLocks noGrp="1"/>
          </p:cNvSpPr>
          <p:nvPr>
            <p:ph type="subTitle" idx="1"/>
          </p:nvPr>
        </p:nvSpPr>
        <p:spPr>
          <a:xfrm>
            <a:off x="457200" y="3393225"/>
            <a:ext cx="3857700" cy="424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200"/>
              <a:buNone/>
              <a:defRPr/>
            </a:lvl1pPr>
            <a:lvl2pPr lvl="1">
              <a:lnSpc>
                <a:spcPct val="100000"/>
              </a:lnSpc>
              <a:spcBef>
                <a:spcPts val="0"/>
              </a:spcBef>
              <a:spcAft>
                <a:spcPts val="0"/>
              </a:spcAft>
              <a:buSzPts val="2200"/>
              <a:buNone/>
              <a:defRPr sz="2200"/>
            </a:lvl2pPr>
            <a:lvl3pPr lvl="2">
              <a:lnSpc>
                <a:spcPct val="100000"/>
              </a:lnSpc>
              <a:spcBef>
                <a:spcPts val="0"/>
              </a:spcBef>
              <a:spcAft>
                <a:spcPts val="0"/>
              </a:spcAft>
              <a:buSzPts val="2200"/>
              <a:buNone/>
              <a:defRPr sz="2200"/>
            </a:lvl3pPr>
            <a:lvl4pPr lvl="3">
              <a:lnSpc>
                <a:spcPct val="100000"/>
              </a:lnSpc>
              <a:spcBef>
                <a:spcPts val="0"/>
              </a:spcBef>
              <a:spcAft>
                <a:spcPts val="0"/>
              </a:spcAft>
              <a:buSzPts val="2200"/>
              <a:buNone/>
              <a:defRPr sz="2200"/>
            </a:lvl4pPr>
            <a:lvl5pPr lvl="4">
              <a:lnSpc>
                <a:spcPct val="100000"/>
              </a:lnSpc>
              <a:spcBef>
                <a:spcPts val="0"/>
              </a:spcBef>
              <a:spcAft>
                <a:spcPts val="0"/>
              </a:spcAft>
              <a:buSzPts val="2200"/>
              <a:buNone/>
              <a:defRPr sz="2200"/>
            </a:lvl5pPr>
            <a:lvl6pPr lvl="5">
              <a:lnSpc>
                <a:spcPct val="100000"/>
              </a:lnSpc>
              <a:spcBef>
                <a:spcPts val="0"/>
              </a:spcBef>
              <a:spcAft>
                <a:spcPts val="0"/>
              </a:spcAft>
              <a:buSzPts val="2200"/>
              <a:buNone/>
              <a:defRPr sz="2200"/>
            </a:lvl6pPr>
            <a:lvl7pPr lvl="6">
              <a:lnSpc>
                <a:spcPct val="100000"/>
              </a:lnSpc>
              <a:spcBef>
                <a:spcPts val="0"/>
              </a:spcBef>
              <a:spcAft>
                <a:spcPts val="0"/>
              </a:spcAft>
              <a:buSzPts val="2200"/>
              <a:buNone/>
              <a:defRPr sz="2200"/>
            </a:lvl7pPr>
            <a:lvl8pPr lvl="7">
              <a:lnSpc>
                <a:spcPct val="100000"/>
              </a:lnSpc>
              <a:spcBef>
                <a:spcPts val="0"/>
              </a:spcBef>
              <a:spcAft>
                <a:spcPts val="0"/>
              </a:spcAft>
              <a:buSzPts val="2200"/>
              <a:buNone/>
              <a:defRPr sz="2200"/>
            </a:lvl8pPr>
            <a:lvl9pPr lvl="8">
              <a:lnSpc>
                <a:spcPct val="100000"/>
              </a:lnSpc>
              <a:spcBef>
                <a:spcPts val="0"/>
              </a:spcBef>
              <a:spcAft>
                <a:spcPts val="0"/>
              </a:spcAft>
              <a:buSzPts val="2200"/>
              <a:buNone/>
              <a:defRPr sz="2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411025"/>
            <a:ext cx="8229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5" name="Google Shape;15;p4"/>
          <p:cNvSpPr txBox="1">
            <a:spLocks noGrp="1"/>
          </p:cNvSpPr>
          <p:nvPr>
            <p:ph type="body" idx="1"/>
          </p:nvPr>
        </p:nvSpPr>
        <p:spPr>
          <a:xfrm>
            <a:off x="457200" y="1988800"/>
            <a:ext cx="8229600" cy="2743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411025"/>
            <a:ext cx="8229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9" name="Google Shape;1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411025"/>
            <a:ext cx="8229600" cy="2742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29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2D1515"/>
            </a:gs>
            <a:gs pos="100000">
              <a:srgbClr val="010101"/>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025"/>
            <a:ext cx="82296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lt1"/>
              </a:buClr>
              <a:buSzPts val="2800"/>
              <a:buFont typeface="Fira Sans Extra Condensed Medium"/>
              <a:buNone/>
              <a:defRPr sz="2800">
                <a:solidFill>
                  <a:schemeClr val="lt1"/>
                </a:solidFill>
                <a:latin typeface="Fira Sans Extra Condensed Medium"/>
                <a:ea typeface="Fira Sans Extra Condensed Medium"/>
                <a:cs typeface="Fira Sans Extra Condensed Medium"/>
                <a:sym typeface="Fira Sans Extra Condensed Medium"/>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457200" y="1988800"/>
            <a:ext cx="8229600" cy="27438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Roboto"/>
              <a:buChar char="●"/>
              <a:defRPr sz="1800">
                <a:solidFill>
                  <a:schemeClr val="lt1"/>
                </a:solidFill>
                <a:latin typeface="Roboto"/>
                <a:ea typeface="Roboto"/>
                <a:cs typeface="Roboto"/>
                <a:sym typeface="Roboto"/>
              </a:defRPr>
            </a:lvl1pPr>
            <a:lvl2pPr marL="914400" lvl="1" indent="-3175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2pPr>
            <a:lvl3pPr marL="1371600" lvl="2" indent="-3175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3pPr>
            <a:lvl4pPr marL="1828800" lvl="3" indent="-3175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4pPr>
            <a:lvl5pPr marL="2286000" lvl="4" indent="-3175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5pPr>
            <a:lvl6pPr marL="2743200" lvl="5" indent="-3175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6pPr>
            <a:lvl7pPr marL="3200400" lvl="6" indent="-3175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7pPr>
            <a:lvl8pPr marL="3657600" lvl="7" indent="-3175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8pPr>
            <a:lvl9pPr marL="4114800" lvl="8" indent="-317500">
              <a:lnSpc>
                <a:spcPct val="115000"/>
              </a:lnSpc>
              <a:spcBef>
                <a:spcPts val="1600"/>
              </a:spcBef>
              <a:spcAft>
                <a:spcPts val="1600"/>
              </a:spcAft>
              <a:buClr>
                <a:schemeClr val="lt1"/>
              </a:buClr>
              <a:buSzPts val="1400"/>
              <a:buFont typeface="Roboto"/>
              <a:buChar char="■"/>
              <a:defRPr>
                <a:solidFill>
                  <a:schemeClr val="lt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6.svg"/><Relationship Id="rId11" Type="http://schemas.openxmlformats.org/officeDocument/2006/relationships/image" Target="../media/image2.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2D1515"/>
            </a:gs>
            <a:gs pos="36000">
              <a:schemeClr val="dk1"/>
            </a:gs>
            <a:gs pos="100000">
              <a:srgbClr val="010101"/>
            </a:gs>
          </a:gsLst>
          <a:lin ang="5400012" scaled="0"/>
        </a:gradFill>
        <a:effectLst/>
      </p:bgPr>
    </p:bg>
    <p:spTree>
      <p:nvGrpSpPr>
        <p:cNvPr id="1" name="Shape 45"/>
        <p:cNvGrpSpPr/>
        <p:nvPr/>
      </p:nvGrpSpPr>
      <p:grpSpPr>
        <a:xfrm>
          <a:off x="0" y="0"/>
          <a:ext cx="0" cy="0"/>
          <a:chOff x="0" y="0"/>
          <a:chExt cx="0" cy="0"/>
        </a:xfrm>
      </p:grpSpPr>
      <p:pic>
        <p:nvPicPr>
          <p:cNvPr id="1026" name="Picture 2">
            <a:extLst>
              <a:ext uri="{FF2B5EF4-FFF2-40B4-BE49-F238E27FC236}">
                <a16:creationId xmlns:a16="http://schemas.microsoft.com/office/drawing/2014/main" id="{931D99E2-70E9-BD02-E515-5C9F161714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633"/>
            <a:ext cx="9144001" cy="5146766"/>
          </a:xfrm>
          <a:prstGeom prst="rect">
            <a:avLst/>
          </a:prstGeom>
          <a:noFill/>
          <a:extLst>
            <a:ext uri="{909E8E84-426E-40DD-AFC4-6F175D3DCCD1}">
              <a14:hiddenFill xmlns:a14="http://schemas.microsoft.com/office/drawing/2010/main">
                <a:solidFill>
                  <a:srgbClr val="FFFFFF"/>
                </a:solidFill>
              </a14:hiddenFill>
            </a:ext>
          </a:extLst>
        </p:spPr>
      </p:pic>
      <p:sp>
        <p:nvSpPr>
          <p:cNvPr id="47" name="Google Shape;47;p15"/>
          <p:cNvSpPr txBox="1">
            <a:spLocks noGrp="1"/>
          </p:cNvSpPr>
          <p:nvPr>
            <p:ph type="ctrTitle"/>
          </p:nvPr>
        </p:nvSpPr>
        <p:spPr>
          <a:xfrm>
            <a:off x="185737" y="1297200"/>
            <a:ext cx="4219500" cy="20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Coronavirus Tweet Sentiment Analysis</a:t>
            </a:r>
            <a:endParaRPr dirty="0"/>
          </a:p>
        </p:txBody>
      </p:sp>
      <p:sp>
        <p:nvSpPr>
          <p:cNvPr id="48" name="Google Shape;48;p15"/>
          <p:cNvSpPr/>
          <p:nvPr/>
        </p:nvSpPr>
        <p:spPr>
          <a:xfrm>
            <a:off x="4052276" y="232581"/>
            <a:ext cx="2325180" cy="1325549"/>
          </a:xfrm>
          <a:custGeom>
            <a:avLst/>
            <a:gdLst/>
            <a:ahLst/>
            <a:cxnLst/>
            <a:rect l="l" t="t" r="r" b="b"/>
            <a:pathLst>
              <a:path w="32311" h="18420" extrusionOk="0">
                <a:moveTo>
                  <a:pt x="0" y="0"/>
                </a:moveTo>
                <a:lnTo>
                  <a:pt x="7964" y="9210"/>
                </a:lnTo>
                <a:lnTo>
                  <a:pt x="0" y="18420"/>
                </a:lnTo>
                <a:lnTo>
                  <a:pt x="24347" y="18420"/>
                </a:lnTo>
                <a:lnTo>
                  <a:pt x="32311" y="9210"/>
                </a:lnTo>
                <a:lnTo>
                  <a:pt x="24347" y="0"/>
                </a:lnTo>
                <a:close/>
              </a:path>
            </a:pathLst>
          </a:custGeom>
          <a:noFill/>
          <a:ln w="76200" cap="flat" cmpd="sng">
            <a:solidFill>
              <a:schemeClr val="accent1"/>
            </a:solidFill>
            <a:prstDash val="solid"/>
            <a:round/>
            <a:headEnd type="none" w="sm" len="sm"/>
            <a:tailEnd type="none" w="sm" len="sm"/>
          </a:ln>
          <a:effectLst>
            <a:outerShdw blurRad="2428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5"/>
          <p:cNvSpPr/>
          <p:nvPr/>
        </p:nvSpPr>
        <p:spPr>
          <a:xfrm>
            <a:off x="6362700" y="1908975"/>
            <a:ext cx="2323021" cy="1325549"/>
          </a:xfrm>
          <a:custGeom>
            <a:avLst/>
            <a:gdLst/>
            <a:ahLst/>
            <a:cxnLst/>
            <a:rect l="l" t="t" r="r" b="b"/>
            <a:pathLst>
              <a:path w="32281" h="18420" extrusionOk="0">
                <a:moveTo>
                  <a:pt x="1" y="0"/>
                </a:moveTo>
                <a:lnTo>
                  <a:pt x="7934" y="9210"/>
                </a:lnTo>
                <a:lnTo>
                  <a:pt x="1" y="18420"/>
                </a:lnTo>
                <a:lnTo>
                  <a:pt x="24348" y="18420"/>
                </a:lnTo>
                <a:lnTo>
                  <a:pt x="32281" y="9210"/>
                </a:lnTo>
                <a:lnTo>
                  <a:pt x="24348" y="0"/>
                </a:lnTo>
                <a:close/>
              </a:path>
            </a:pathLst>
          </a:custGeom>
          <a:noFill/>
          <a:ln w="76200" cap="flat" cmpd="sng">
            <a:solidFill>
              <a:schemeClr val="accent3"/>
            </a:solidFill>
            <a:prstDash val="solid"/>
            <a:round/>
            <a:headEnd type="none" w="sm" len="sm"/>
            <a:tailEnd type="none" w="sm" len="sm"/>
          </a:ln>
          <a:effectLst>
            <a:outerShdw blurRad="242888"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5"/>
          <p:cNvSpPr/>
          <p:nvPr/>
        </p:nvSpPr>
        <p:spPr>
          <a:xfrm>
            <a:off x="6301248" y="232575"/>
            <a:ext cx="2325252" cy="1325549"/>
          </a:xfrm>
          <a:custGeom>
            <a:avLst/>
            <a:gdLst/>
            <a:ahLst/>
            <a:cxnLst/>
            <a:rect l="l" t="t" r="r" b="b"/>
            <a:pathLst>
              <a:path w="32312" h="18420" extrusionOk="0">
                <a:moveTo>
                  <a:pt x="1" y="0"/>
                </a:moveTo>
                <a:lnTo>
                  <a:pt x="7964" y="9210"/>
                </a:lnTo>
                <a:lnTo>
                  <a:pt x="1" y="18420"/>
                </a:lnTo>
                <a:lnTo>
                  <a:pt x="24378" y="18420"/>
                </a:lnTo>
                <a:lnTo>
                  <a:pt x="32311" y="9210"/>
                </a:lnTo>
                <a:lnTo>
                  <a:pt x="24378" y="0"/>
                </a:lnTo>
                <a:close/>
              </a:path>
            </a:pathLst>
          </a:custGeom>
          <a:noFill/>
          <a:ln w="76200" cap="flat" cmpd="sng">
            <a:solidFill>
              <a:schemeClr val="accent2"/>
            </a:solidFill>
            <a:prstDash val="solid"/>
            <a:round/>
            <a:headEnd type="none" w="sm" len="sm"/>
            <a:tailEnd type="none" w="sm" len="sm"/>
          </a:ln>
          <a:effectLst>
            <a:outerShdw blurRad="242888"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5"/>
          <p:cNvSpPr/>
          <p:nvPr/>
        </p:nvSpPr>
        <p:spPr>
          <a:xfrm>
            <a:off x="6361619" y="3585375"/>
            <a:ext cx="2325180" cy="1325549"/>
          </a:xfrm>
          <a:custGeom>
            <a:avLst/>
            <a:gdLst/>
            <a:ahLst/>
            <a:cxnLst/>
            <a:rect l="l" t="t" r="r" b="b"/>
            <a:pathLst>
              <a:path w="32311" h="18420" extrusionOk="0">
                <a:moveTo>
                  <a:pt x="0" y="0"/>
                </a:moveTo>
                <a:lnTo>
                  <a:pt x="7933" y="9210"/>
                </a:lnTo>
                <a:lnTo>
                  <a:pt x="0" y="18420"/>
                </a:lnTo>
                <a:lnTo>
                  <a:pt x="24347" y="18420"/>
                </a:lnTo>
                <a:lnTo>
                  <a:pt x="32311" y="9210"/>
                </a:lnTo>
                <a:lnTo>
                  <a:pt x="24347" y="0"/>
                </a:lnTo>
                <a:close/>
              </a:path>
            </a:pathLst>
          </a:custGeom>
          <a:noFill/>
          <a:ln w="76200" cap="flat" cmpd="sng">
            <a:solidFill>
              <a:schemeClr val="accent4"/>
            </a:solidFill>
            <a:prstDash val="solid"/>
            <a:round/>
            <a:headEnd type="none" w="sm" len="sm"/>
            <a:tailEnd type="none" w="sm" len="sm"/>
          </a:ln>
          <a:effectLst>
            <a:outerShdw blurRad="242888" algn="bl" rotWithShape="0">
              <a:schemeClr val="accent4"/>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086AACF9-19F7-343D-769E-8FC9ECB7F27E}"/>
              </a:ext>
            </a:extLst>
          </p:cNvPr>
          <p:cNvPicPr>
            <a:picLocks noChangeAspect="1"/>
          </p:cNvPicPr>
          <p:nvPr/>
        </p:nvPicPr>
        <p:blipFill rotWithShape="1">
          <a:blip r:embed="rId4"/>
          <a:srcRect l="86919" t="20569" r="10748" b="75243"/>
          <a:stretch/>
        </p:blipFill>
        <p:spPr>
          <a:xfrm>
            <a:off x="8742183" y="7374"/>
            <a:ext cx="387069" cy="3905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5A7EB944-BEC3-36CF-5BC3-70CEC95F10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009" y="232579"/>
            <a:ext cx="7509981" cy="4184563"/>
          </a:xfrm>
          <a:prstGeom prst="rect">
            <a:avLst/>
          </a:prstGeom>
          <a:noFill/>
          <a:effectLst>
            <a:glow rad="1397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1715481-F71C-CDAE-2966-3E61A0D6E8E1}"/>
              </a:ext>
            </a:extLst>
          </p:cNvPr>
          <p:cNvSpPr txBox="1"/>
          <p:nvPr/>
        </p:nvSpPr>
        <p:spPr>
          <a:xfrm>
            <a:off x="208118" y="4539166"/>
            <a:ext cx="8727764" cy="523220"/>
          </a:xfrm>
          <a:prstGeom prst="rect">
            <a:avLst/>
          </a:prstGeom>
          <a:solidFill>
            <a:schemeClr val="bg2">
              <a:lumMod val="40000"/>
              <a:lumOff val="60000"/>
              <a:alpha val="20000"/>
            </a:schemeClr>
          </a:solidFill>
          <a:effectLst>
            <a:softEdge rad="31750"/>
          </a:effectLst>
        </p:spPr>
        <p:txBody>
          <a:bodyPr wrap="square">
            <a:spAutoFit/>
          </a:bodyPr>
          <a:lstStyle/>
          <a:p>
            <a:r>
              <a:rPr lang="en-US" b="0" i="0" dirty="0">
                <a:solidFill>
                  <a:srgbClr val="D5D5D5"/>
                </a:solidFill>
                <a:effectLst/>
                <a:latin typeface="Roboto" panose="02000000000000000000" pitchFamily="2" charset="0"/>
              </a:rPr>
              <a:t>Though the no. of neutral tweets are also significant, almost everywhere people wrote positive tweets more than the negative tweets, which indicates people were optimistic even during the pandemic</a:t>
            </a:r>
            <a:endParaRPr lang="en-IN" dirty="0"/>
          </a:p>
        </p:txBody>
      </p:sp>
      <p:pic>
        <p:nvPicPr>
          <p:cNvPr id="5" name="Picture 4">
            <a:extLst>
              <a:ext uri="{FF2B5EF4-FFF2-40B4-BE49-F238E27FC236}">
                <a16:creationId xmlns:a16="http://schemas.microsoft.com/office/drawing/2014/main" id="{D1B1FD25-7A73-960D-DE27-A0C6D928CEC3}"/>
              </a:ext>
            </a:extLst>
          </p:cNvPr>
          <p:cNvPicPr>
            <a:picLocks noChangeAspect="1"/>
          </p:cNvPicPr>
          <p:nvPr/>
        </p:nvPicPr>
        <p:blipFill rotWithShape="1">
          <a:blip r:embed="rId3"/>
          <a:srcRect l="86919" t="20569" r="10748" b="75243"/>
          <a:stretch/>
        </p:blipFill>
        <p:spPr>
          <a:xfrm>
            <a:off x="8742183" y="7374"/>
            <a:ext cx="387069" cy="390525"/>
          </a:xfrm>
          <a:prstGeom prst="rect">
            <a:avLst/>
          </a:prstGeom>
        </p:spPr>
      </p:pic>
    </p:spTree>
    <p:extLst>
      <p:ext uri="{BB962C8B-B14F-4D97-AF65-F5344CB8AC3E}">
        <p14:creationId xmlns:p14="http://schemas.microsoft.com/office/powerpoint/2010/main" val="165508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C5FEE1-3AEA-925A-3AF9-EC3956193D11}"/>
              </a:ext>
            </a:extLst>
          </p:cNvPr>
          <p:cNvSpPr txBox="1"/>
          <p:nvPr/>
        </p:nvSpPr>
        <p:spPr>
          <a:xfrm>
            <a:off x="324931" y="197844"/>
            <a:ext cx="2977069" cy="400110"/>
          </a:xfrm>
          <a:prstGeom prst="rect">
            <a:avLst/>
          </a:prstGeom>
          <a:noFill/>
          <a:ln w="28575">
            <a:solidFill>
              <a:schemeClr val="accent4"/>
            </a:solidFill>
          </a:ln>
          <a:effectLst/>
        </p:spPr>
        <p:txBody>
          <a:bodyPr wrap="square" rtlCol="0">
            <a:spAutoFit/>
          </a:bodyPr>
          <a:lstStyle/>
          <a:p>
            <a:r>
              <a:rPr lang="en-US" sz="2000" b="1" dirty="0">
                <a:solidFill>
                  <a:schemeClr val="bg1">
                    <a:lumMod val="95000"/>
                  </a:schemeClr>
                </a:solidFill>
              </a:rPr>
              <a:t>Tweets  by Sentiments</a:t>
            </a:r>
            <a:endParaRPr lang="en-IN" sz="2000" b="1" dirty="0">
              <a:solidFill>
                <a:schemeClr val="bg1">
                  <a:lumMod val="95000"/>
                </a:schemeClr>
              </a:solidFill>
            </a:endParaRPr>
          </a:p>
        </p:txBody>
      </p:sp>
      <p:pic>
        <p:nvPicPr>
          <p:cNvPr id="9218" name="Picture 2">
            <a:extLst>
              <a:ext uri="{FF2B5EF4-FFF2-40B4-BE49-F238E27FC236}">
                <a16:creationId xmlns:a16="http://schemas.microsoft.com/office/drawing/2014/main" id="{5FFFF9CE-CDCE-F4F8-BDF3-F5622F16CD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830" y="770997"/>
            <a:ext cx="4098123" cy="3409116"/>
          </a:xfrm>
          <a:prstGeom prst="rect">
            <a:avLst/>
          </a:prstGeom>
          <a:noFill/>
          <a:effectLst>
            <a:glow rad="1397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5E4129F9-9ECE-FF5C-3811-BC4359DD20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0047" y="770997"/>
            <a:ext cx="4098123" cy="3409116"/>
          </a:xfrm>
          <a:prstGeom prst="rect">
            <a:avLst/>
          </a:prstGeom>
          <a:noFill/>
          <a:effectLst>
            <a:glow rad="1397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D10AF92-1CC2-A9DC-767F-D5501C690A49}"/>
              </a:ext>
            </a:extLst>
          </p:cNvPr>
          <p:cNvSpPr txBox="1"/>
          <p:nvPr/>
        </p:nvSpPr>
        <p:spPr>
          <a:xfrm>
            <a:off x="255830" y="4353156"/>
            <a:ext cx="8682257" cy="738664"/>
          </a:xfrm>
          <a:prstGeom prst="rect">
            <a:avLst/>
          </a:prstGeom>
          <a:solidFill>
            <a:schemeClr val="bg2">
              <a:lumMod val="40000"/>
              <a:lumOff val="60000"/>
              <a:alpha val="20000"/>
            </a:schemeClr>
          </a:solidFill>
          <a:effectLst>
            <a:softEdge rad="31750"/>
          </a:effectLst>
        </p:spPr>
        <p:txBody>
          <a:bodyPr wrap="square">
            <a:spAutoFit/>
          </a:bodyPr>
          <a:lstStyle/>
          <a:p>
            <a:r>
              <a:rPr lang="en-US" b="0" i="0" dirty="0">
                <a:solidFill>
                  <a:srgbClr val="D5D5D5"/>
                </a:solidFill>
                <a:effectLst/>
                <a:latin typeface="Roboto" panose="02000000000000000000" pitchFamily="2" charset="0"/>
              </a:rPr>
              <a:t>There were more people with extremely positive sentiments than the people who were extremely negative. Again people with positive sentiments are more than the people with negative sentiments but a large number of neutral tweets signifies that there was a state of confusion</a:t>
            </a:r>
            <a:endParaRPr lang="en-IN" dirty="0"/>
          </a:p>
        </p:txBody>
      </p:sp>
      <p:pic>
        <p:nvPicPr>
          <p:cNvPr id="6" name="Picture 5">
            <a:extLst>
              <a:ext uri="{FF2B5EF4-FFF2-40B4-BE49-F238E27FC236}">
                <a16:creationId xmlns:a16="http://schemas.microsoft.com/office/drawing/2014/main" id="{FC7EC301-DA3B-89DA-9745-8267D72C7FA8}"/>
              </a:ext>
            </a:extLst>
          </p:cNvPr>
          <p:cNvPicPr>
            <a:picLocks noChangeAspect="1"/>
          </p:cNvPicPr>
          <p:nvPr/>
        </p:nvPicPr>
        <p:blipFill rotWithShape="1">
          <a:blip r:embed="rId4"/>
          <a:srcRect l="86919" t="20569" r="10748" b="75243"/>
          <a:stretch/>
        </p:blipFill>
        <p:spPr>
          <a:xfrm>
            <a:off x="8742183" y="7374"/>
            <a:ext cx="387069" cy="390525"/>
          </a:xfrm>
          <a:prstGeom prst="rect">
            <a:avLst/>
          </a:prstGeom>
        </p:spPr>
      </p:pic>
    </p:spTree>
    <p:extLst>
      <p:ext uri="{BB962C8B-B14F-4D97-AF65-F5344CB8AC3E}">
        <p14:creationId xmlns:p14="http://schemas.microsoft.com/office/powerpoint/2010/main" val="2391774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2E35B400-3807-3C40-48D2-306FE35D76D3}"/>
              </a:ext>
            </a:extLst>
          </p:cNvPr>
          <p:cNvPicPr>
            <a:picLocks noChangeAspect="1" noChangeArrowheads="1"/>
          </p:cNvPicPr>
          <p:nvPr/>
        </p:nvPicPr>
        <p:blipFill>
          <a:blip r:embed="rId2"/>
          <a:srcRect/>
          <a:stretch/>
        </p:blipFill>
        <p:spPr bwMode="auto">
          <a:xfrm>
            <a:off x="130178" y="510597"/>
            <a:ext cx="4143232" cy="2827689"/>
          </a:xfrm>
          <a:prstGeom prst="rect">
            <a:avLst/>
          </a:prstGeom>
          <a:noFill/>
          <a:effectLst>
            <a:glow rad="1397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89906EF-5FD3-77FE-8C59-8462F0E3AE95}"/>
              </a:ext>
            </a:extLst>
          </p:cNvPr>
          <p:cNvSpPr txBox="1"/>
          <p:nvPr/>
        </p:nvSpPr>
        <p:spPr>
          <a:xfrm>
            <a:off x="130177" y="4108304"/>
            <a:ext cx="9013823" cy="738664"/>
          </a:xfrm>
          <a:prstGeom prst="rect">
            <a:avLst/>
          </a:prstGeom>
          <a:solidFill>
            <a:schemeClr val="bg2">
              <a:lumMod val="40000"/>
              <a:lumOff val="60000"/>
              <a:alpha val="20000"/>
            </a:schemeClr>
          </a:solidFill>
          <a:effectLst>
            <a:softEdge rad="31750"/>
          </a:effectLst>
        </p:spPr>
        <p:txBody>
          <a:bodyPr wrap="square">
            <a:spAutoFit/>
          </a:bodyPr>
          <a:lstStyle/>
          <a:p>
            <a:pPr algn="l"/>
            <a:r>
              <a:rPr lang="en-US" dirty="0">
                <a:solidFill>
                  <a:srgbClr val="D5D5D5"/>
                </a:solidFill>
                <a:latin typeface="Roboto" panose="02000000000000000000" pitchFamily="2" charset="0"/>
              </a:rPr>
              <a:t>We collectively summed up the extreme sentiments with type of sentiments that they belong i.e.  extremely positive with positive and extremely negative with negative and we can clearly see that while the positive sentiments are more than the negative sentiments, the neutral also contribute to significant percentage of 19%</a:t>
            </a:r>
            <a:endParaRPr lang="en-US" b="0" i="0" dirty="0">
              <a:solidFill>
                <a:srgbClr val="D5D5D5"/>
              </a:solidFill>
              <a:effectLst/>
              <a:latin typeface="Roboto" panose="02000000000000000000" pitchFamily="2" charset="0"/>
            </a:endParaRPr>
          </a:p>
        </p:txBody>
      </p:sp>
      <p:sp>
        <p:nvSpPr>
          <p:cNvPr id="11" name="Google Shape;194;p20">
            <a:extLst>
              <a:ext uri="{FF2B5EF4-FFF2-40B4-BE49-F238E27FC236}">
                <a16:creationId xmlns:a16="http://schemas.microsoft.com/office/drawing/2014/main" id="{32DBF6D4-BE97-2D39-592B-7758D9121551}"/>
              </a:ext>
            </a:extLst>
          </p:cNvPr>
          <p:cNvSpPr/>
          <p:nvPr/>
        </p:nvSpPr>
        <p:spPr>
          <a:xfrm flipH="1">
            <a:off x="5461502" y="1355665"/>
            <a:ext cx="1009117" cy="1026004"/>
          </a:xfrm>
          <a:prstGeom prst="blockArc">
            <a:avLst>
              <a:gd name="adj1" fmla="val 16187203"/>
              <a:gd name="adj2" fmla="val 11615536"/>
              <a:gd name="adj3" fmla="val 21882"/>
            </a:avLst>
          </a:prstGeom>
          <a:noFill/>
          <a:ln w="9525" cap="flat" cmpd="sng">
            <a:solidFill>
              <a:srgbClr val="434343"/>
            </a:solidFill>
            <a:prstDash val="solid"/>
            <a:round/>
            <a:headEnd type="none" w="sm" len="sm"/>
            <a:tailEnd type="none" w="sm" len="sm"/>
          </a:ln>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6;p20">
            <a:extLst>
              <a:ext uri="{FF2B5EF4-FFF2-40B4-BE49-F238E27FC236}">
                <a16:creationId xmlns:a16="http://schemas.microsoft.com/office/drawing/2014/main" id="{18AB5CB9-98DD-F4EC-7BC0-CC0BB4AB44A0}"/>
              </a:ext>
            </a:extLst>
          </p:cNvPr>
          <p:cNvSpPr/>
          <p:nvPr/>
        </p:nvSpPr>
        <p:spPr>
          <a:xfrm>
            <a:off x="4616430" y="510597"/>
            <a:ext cx="2691121" cy="2735643"/>
          </a:xfrm>
          <a:custGeom>
            <a:avLst/>
            <a:gdLst/>
            <a:ahLst/>
            <a:cxnLst/>
            <a:rect l="l" t="t" r="r" b="b"/>
            <a:pathLst>
              <a:path w="11519" h="11520" extrusionOk="0">
                <a:moveTo>
                  <a:pt x="5760" y="899"/>
                </a:moveTo>
                <a:cubicBezTo>
                  <a:pt x="8441" y="899"/>
                  <a:pt x="10621" y="3079"/>
                  <a:pt x="10621" y="5760"/>
                </a:cubicBezTo>
                <a:cubicBezTo>
                  <a:pt x="10621" y="8441"/>
                  <a:pt x="8441" y="10621"/>
                  <a:pt x="5760" y="10621"/>
                </a:cubicBezTo>
                <a:cubicBezTo>
                  <a:pt x="3080" y="10621"/>
                  <a:pt x="898" y="8441"/>
                  <a:pt x="898" y="5760"/>
                </a:cubicBezTo>
                <a:cubicBezTo>
                  <a:pt x="898" y="3079"/>
                  <a:pt x="3080" y="899"/>
                  <a:pt x="5760" y="899"/>
                </a:cubicBezTo>
                <a:close/>
                <a:moveTo>
                  <a:pt x="5760" y="1"/>
                </a:moveTo>
                <a:cubicBezTo>
                  <a:pt x="2584" y="1"/>
                  <a:pt x="1" y="2584"/>
                  <a:pt x="1" y="5760"/>
                </a:cubicBezTo>
                <a:cubicBezTo>
                  <a:pt x="1" y="8936"/>
                  <a:pt x="2584" y="11520"/>
                  <a:pt x="5760" y="11520"/>
                </a:cubicBezTo>
                <a:cubicBezTo>
                  <a:pt x="8935" y="11520"/>
                  <a:pt x="11519" y="8936"/>
                  <a:pt x="11519" y="5760"/>
                </a:cubicBezTo>
                <a:cubicBezTo>
                  <a:pt x="11519" y="2584"/>
                  <a:pt x="8935" y="1"/>
                  <a:pt x="5760" y="1"/>
                </a:cubicBezTo>
                <a:close/>
              </a:path>
            </a:pathLst>
          </a:custGeom>
          <a:noFill/>
          <a:ln w="9525" cap="flat" cmpd="sng">
            <a:solidFill>
              <a:srgbClr val="434343"/>
            </a:solidFill>
            <a:prstDash val="solid"/>
            <a:round/>
            <a:headEnd type="none" w="sm" len="sm"/>
            <a:tailEnd type="none" w="sm" len="sm"/>
          </a:ln>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7;p20">
            <a:extLst>
              <a:ext uri="{FF2B5EF4-FFF2-40B4-BE49-F238E27FC236}">
                <a16:creationId xmlns:a16="http://schemas.microsoft.com/office/drawing/2014/main" id="{9DB8C1E2-052D-978B-23D2-243A428D7DFB}"/>
              </a:ext>
            </a:extLst>
          </p:cNvPr>
          <p:cNvSpPr/>
          <p:nvPr/>
        </p:nvSpPr>
        <p:spPr>
          <a:xfrm>
            <a:off x="5039694" y="934105"/>
            <a:ext cx="1848671" cy="1878855"/>
          </a:xfrm>
          <a:custGeom>
            <a:avLst/>
            <a:gdLst/>
            <a:ahLst/>
            <a:cxnLst/>
            <a:rect l="l" t="t" r="r" b="b"/>
            <a:pathLst>
              <a:path w="7913" h="7912" extrusionOk="0">
                <a:moveTo>
                  <a:pt x="3957" y="898"/>
                </a:moveTo>
                <a:cubicBezTo>
                  <a:pt x="5643" y="898"/>
                  <a:pt x="7015" y="2270"/>
                  <a:pt x="7015" y="3956"/>
                </a:cubicBezTo>
                <a:cubicBezTo>
                  <a:pt x="7015" y="5641"/>
                  <a:pt x="5643" y="7015"/>
                  <a:pt x="3957" y="7015"/>
                </a:cubicBezTo>
                <a:cubicBezTo>
                  <a:pt x="2270" y="7015"/>
                  <a:pt x="899" y="5641"/>
                  <a:pt x="899" y="3956"/>
                </a:cubicBezTo>
                <a:cubicBezTo>
                  <a:pt x="899" y="2269"/>
                  <a:pt x="2271" y="898"/>
                  <a:pt x="3957" y="898"/>
                </a:cubicBezTo>
                <a:close/>
                <a:moveTo>
                  <a:pt x="3957" y="1"/>
                </a:moveTo>
                <a:cubicBezTo>
                  <a:pt x="1775" y="1"/>
                  <a:pt x="1" y="1776"/>
                  <a:pt x="1" y="3956"/>
                </a:cubicBezTo>
                <a:cubicBezTo>
                  <a:pt x="1" y="6138"/>
                  <a:pt x="1776" y="7912"/>
                  <a:pt x="3957" y="7912"/>
                </a:cubicBezTo>
                <a:cubicBezTo>
                  <a:pt x="6138" y="7912"/>
                  <a:pt x="7913" y="6137"/>
                  <a:pt x="7913" y="3956"/>
                </a:cubicBezTo>
                <a:cubicBezTo>
                  <a:pt x="7913" y="1774"/>
                  <a:pt x="6138" y="1"/>
                  <a:pt x="3957" y="1"/>
                </a:cubicBezTo>
                <a:close/>
              </a:path>
            </a:pathLst>
          </a:custGeom>
          <a:noFill/>
          <a:ln w="9525" cap="flat" cmpd="sng">
            <a:solidFill>
              <a:srgbClr val="434343"/>
            </a:solidFill>
            <a:prstDash val="solid"/>
            <a:round/>
            <a:headEnd type="none" w="sm" len="sm"/>
            <a:tailEnd type="none" w="sm" len="sm"/>
          </a:ln>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8;p20">
            <a:extLst>
              <a:ext uri="{FF2B5EF4-FFF2-40B4-BE49-F238E27FC236}">
                <a16:creationId xmlns:a16="http://schemas.microsoft.com/office/drawing/2014/main" id="{A386FA49-C36D-DDFD-D586-E418E6AB2ABF}"/>
              </a:ext>
            </a:extLst>
          </p:cNvPr>
          <p:cNvSpPr/>
          <p:nvPr/>
        </p:nvSpPr>
        <p:spPr>
          <a:xfrm>
            <a:off x="4616402" y="510714"/>
            <a:ext cx="2691178" cy="2735405"/>
          </a:xfrm>
          <a:prstGeom prst="blockArc">
            <a:avLst>
              <a:gd name="adj1" fmla="val 16209007"/>
              <a:gd name="adj2" fmla="val 3587148"/>
              <a:gd name="adj3" fmla="val 7950"/>
            </a:avLst>
          </a:prstGeom>
          <a:noFill/>
          <a:ln w="38100" cap="flat" cmpd="sng">
            <a:solidFill>
              <a:srgbClr val="00B050"/>
            </a:solidFill>
            <a:prstDash val="solid"/>
            <a:round/>
            <a:headEnd type="none" w="sm" len="sm"/>
            <a:tailEnd type="none" w="sm" len="sm"/>
          </a:ln>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9;p20">
            <a:extLst>
              <a:ext uri="{FF2B5EF4-FFF2-40B4-BE49-F238E27FC236}">
                <a16:creationId xmlns:a16="http://schemas.microsoft.com/office/drawing/2014/main" id="{2BD62537-2EAB-67FB-35FE-7029CEDC3FF0}"/>
              </a:ext>
            </a:extLst>
          </p:cNvPr>
          <p:cNvSpPr/>
          <p:nvPr/>
        </p:nvSpPr>
        <p:spPr>
          <a:xfrm>
            <a:off x="5039666" y="934015"/>
            <a:ext cx="1848692" cy="1879036"/>
          </a:xfrm>
          <a:prstGeom prst="blockArc">
            <a:avLst>
              <a:gd name="adj1" fmla="val 16209007"/>
              <a:gd name="adj2" fmla="val 4534307"/>
              <a:gd name="adj3" fmla="val 11165"/>
            </a:avLst>
          </a:prstGeom>
          <a:noFill/>
          <a:ln w="38100" cap="flat" cmpd="sng">
            <a:solidFill>
              <a:schemeClr val="accent2"/>
            </a:solidFill>
            <a:prstDash val="solid"/>
            <a:round/>
            <a:headEnd type="none" w="sm" len="sm"/>
            <a:tailEnd type="none" w="sm" len="sm"/>
          </a:ln>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0;p20">
            <a:extLst>
              <a:ext uri="{FF2B5EF4-FFF2-40B4-BE49-F238E27FC236}">
                <a16:creationId xmlns:a16="http://schemas.microsoft.com/office/drawing/2014/main" id="{A660F79E-FF9D-4BF0-FDCC-F81F53C46E26}"/>
              </a:ext>
            </a:extLst>
          </p:cNvPr>
          <p:cNvSpPr/>
          <p:nvPr/>
        </p:nvSpPr>
        <p:spPr>
          <a:xfrm>
            <a:off x="5461502" y="1355665"/>
            <a:ext cx="1009117" cy="1026004"/>
          </a:xfrm>
          <a:prstGeom prst="blockArc">
            <a:avLst>
              <a:gd name="adj1" fmla="val 16187203"/>
              <a:gd name="adj2" fmla="val 20694416"/>
              <a:gd name="adj3" fmla="val 19336"/>
            </a:avLst>
          </a:prstGeom>
          <a:noFill/>
          <a:ln w="38100" cap="flat" cmpd="sng">
            <a:solidFill>
              <a:schemeClr val="accent3"/>
            </a:solidFill>
            <a:prstDash val="solid"/>
            <a:round/>
            <a:headEnd type="none" w="sm" len="sm"/>
            <a:tailEnd type="none" w="sm" len="sm"/>
          </a:ln>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TextBox 17">
            <a:extLst>
              <a:ext uri="{FF2B5EF4-FFF2-40B4-BE49-F238E27FC236}">
                <a16:creationId xmlns:a16="http://schemas.microsoft.com/office/drawing/2014/main" id="{BA1CB061-46A3-C2AD-B5A3-5B13F2D4DEB5}"/>
              </a:ext>
            </a:extLst>
          </p:cNvPr>
          <p:cNvSpPr txBox="1"/>
          <p:nvPr/>
        </p:nvSpPr>
        <p:spPr>
          <a:xfrm>
            <a:off x="7451722" y="1555109"/>
            <a:ext cx="1562100" cy="738664"/>
          </a:xfrm>
          <a:prstGeom prst="rect">
            <a:avLst/>
          </a:prstGeom>
          <a:solidFill>
            <a:schemeClr val="bg1">
              <a:lumMod val="85000"/>
              <a:alpha val="20000"/>
            </a:schemeClr>
          </a:solidFill>
          <a:effectLst>
            <a:softEdge rad="31750"/>
          </a:effectLst>
        </p:spPr>
        <p:txBody>
          <a:bodyPr wrap="square" rtlCol="0">
            <a:spAutoFit/>
          </a:bodyPr>
          <a:lstStyle/>
          <a:p>
            <a:r>
              <a:rPr lang="en-US" dirty="0">
                <a:solidFill>
                  <a:schemeClr val="accent3"/>
                </a:solidFill>
                <a:effectLst>
                  <a:outerShdw blurRad="38100" dist="38100" dir="2700000" algn="tl">
                    <a:srgbClr val="000000">
                      <a:alpha val="43137"/>
                    </a:srgbClr>
                  </a:outerShdw>
                </a:effectLst>
              </a:rPr>
              <a:t>Neutral    18.74%     </a:t>
            </a:r>
          </a:p>
          <a:p>
            <a:r>
              <a:rPr lang="en-US" dirty="0">
                <a:solidFill>
                  <a:schemeClr val="accent1"/>
                </a:solidFill>
                <a:effectLst>
                  <a:outerShdw blurRad="38100" dist="38100" dir="2700000" algn="tl">
                    <a:srgbClr val="000000">
                      <a:alpha val="43137"/>
                    </a:srgbClr>
                  </a:outerShdw>
                </a:effectLst>
              </a:rPr>
              <a:t>Positive   43.84%</a:t>
            </a:r>
          </a:p>
          <a:p>
            <a:r>
              <a:rPr lang="en-US" dirty="0">
                <a:solidFill>
                  <a:srgbClr val="00B050"/>
                </a:solidFill>
                <a:effectLst>
                  <a:outerShdw blurRad="38100" dist="38100" dir="2700000" algn="tl">
                    <a:srgbClr val="000000">
                      <a:alpha val="43137"/>
                    </a:srgbClr>
                  </a:outerShdw>
                </a:effectLst>
              </a:rPr>
              <a:t>Negative 37.41%</a:t>
            </a:r>
            <a:endParaRPr lang="en-IN" dirty="0">
              <a:solidFill>
                <a:srgbClr val="00B050"/>
              </a:solidFill>
              <a:effectLst>
                <a:outerShdw blurRad="38100" dist="38100" dir="2700000" algn="tl">
                  <a:srgbClr val="000000">
                    <a:alpha val="43137"/>
                  </a:srgbClr>
                </a:outerShdw>
              </a:effectLst>
            </a:endParaRPr>
          </a:p>
        </p:txBody>
      </p:sp>
      <p:pic>
        <p:nvPicPr>
          <p:cNvPr id="19" name="Picture 18">
            <a:extLst>
              <a:ext uri="{FF2B5EF4-FFF2-40B4-BE49-F238E27FC236}">
                <a16:creationId xmlns:a16="http://schemas.microsoft.com/office/drawing/2014/main" id="{81BEB70C-5456-AB1E-609D-CCEA72F381D5}"/>
              </a:ext>
            </a:extLst>
          </p:cNvPr>
          <p:cNvPicPr>
            <a:picLocks noChangeAspect="1"/>
          </p:cNvPicPr>
          <p:nvPr/>
        </p:nvPicPr>
        <p:blipFill rotWithShape="1">
          <a:blip r:embed="rId3"/>
          <a:srcRect l="86919" t="20569" r="10748" b="75243"/>
          <a:stretch/>
        </p:blipFill>
        <p:spPr>
          <a:xfrm>
            <a:off x="8742183" y="7374"/>
            <a:ext cx="387069" cy="390525"/>
          </a:xfrm>
          <a:prstGeom prst="rect">
            <a:avLst/>
          </a:prstGeom>
        </p:spPr>
      </p:pic>
    </p:spTree>
    <p:extLst>
      <p:ext uri="{BB962C8B-B14F-4D97-AF65-F5344CB8AC3E}">
        <p14:creationId xmlns:p14="http://schemas.microsoft.com/office/powerpoint/2010/main" val="71802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815351-273A-D0B5-45B2-220F966357DA}"/>
              </a:ext>
            </a:extLst>
          </p:cNvPr>
          <p:cNvSpPr txBox="1"/>
          <p:nvPr/>
        </p:nvSpPr>
        <p:spPr>
          <a:xfrm>
            <a:off x="324931" y="159744"/>
            <a:ext cx="5900609" cy="400110"/>
          </a:xfrm>
          <a:prstGeom prst="rect">
            <a:avLst/>
          </a:prstGeom>
          <a:noFill/>
          <a:ln w="28575">
            <a:solidFill>
              <a:schemeClr val="accent5"/>
            </a:solidFill>
          </a:ln>
          <a:effectLst/>
        </p:spPr>
        <p:txBody>
          <a:bodyPr wrap="square" rtlCol="0">
            <a:spAutoFit/>
          </a:bodyPr>
          <a:lstStyle/>
          <a:p>
            <a:r>
              <a:rPr lang="en-US" sz="2000" b="1" dirty="0">
                <a:solidFill>
                  <a:schemeClr val="bg1">
                    <a:lumMod val="95000"/>
                  </a:schemeClr>
                </a:solidFill>
              </a:rPr>
              <a:t>Most common words and Hashtags in Tweets</a:t>
            </a:r>
            <a:endParaRPr lang="en-IN" sz="2000" b="1" dirty="0">
              <a:solidFill>
                <a:schemeClr val="bg1">
                  <a:lumMod val="95000"/>
                </a:schemeClr>
              </a:solidFill>
            </a:endParaRPr>
          </a:p>
        </p:txBody>
      </p:sp>
      <p:pic>
        <p:nvPicPr>
          <p:cNvPr id="13314" name="Picture 2">
            <a:extLst>
              <a:ext uri="{FF2B5EF4-FFF2-40B4-BE49-F238E27FC236}">
                <a16:creationId xmlns:a16="http://schemas.microsoft.com/office/drawing/2014/main" id="{B02AC1D6-3CB7-B784-F339-DAAD4650BE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597" y="1043940"/>
            <a:ext cx="8340805" cy="2941003"/>
          </a:xfrm>
          <a:prstGeom prst="rect">
            <a:avLst/>
          </a:prstGeom>
          <a:noFill/>
          <a:effectLst>
            <a:glow rad="139700">
              <a:schemeClr val="accent4">
                <a:satMod val="175000"/>
                <a:alpha val="40000"/>
              </a:schemeClr>
            </a:glow>
            <a:outerShdw blurRad="50800" dist="12700" dir="5400000" algn="ctr" rotWithShape="0">
              <a:srgbClr val="000000">
                <a:alpha val="43137"/>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7F2C9A6-AC2A-A2BE-BE63-F67DA7169B29}"/>
              </a:ext>
            </a:extLst>
          </p:cNvPr>
          <p:cNvSpPr txBox="1"/>
          <p:nvPr/>
        </p:nvSpPr>
        <p:spPr>
          <a:xfrm>
            <a:off x="326528" y="4213997"/>
            <a:ext cx="8490942" cy="738664"/>
          </a:xfrm>
          <a:prstGeom prst="rect">
            <a:avLst/>
          </a:prstGeom>
          <a:solidFill>
            <a:schemeClr val="bg1">
              <a:lumMod val="85000"/>
              <a:alpha val="20000"/>
            </a:schemeClr>
          </a:solidFill>
          <a:effectLst>
            <a:softEdge rad="31750"/>
          </a:effectLst>
        </p:spPr>
        <p:txBody>
          <a:bodyPr wrap="square">
            <a:spAutoFit/>
          </a:bodyPr>
          <a:lstStyle/>
          <a:p>
            <a:r>
              <a:rPr lang="en-US" b="0" i="0" dirty="0">
                <a:solidFill>
                  <a:srgbClr val="D5D5D5"/>
                </a:solidFill>
                <a:effectLst/>
                <a:latin typeface="Roboto" panose="02000000000000000000" pitchFamily="2" charset="0"/>
              </a:rPr>
              <a:t>There are some words like ‘coronavirus’, ‘toilet paper’, having the maximum frequency in our dataset. There are various #hashtags in the tweets column. But they are almost the same in all sentiments, people might be discussing things but they are not giving us meaningful full information.</a:t>
            </a:r>
            <a:endParaRPr lang="en-IN" dirty="0"/>
          </a:p>
        </p:txBody>
      </p:sp>
      <p:pic>
        <p:nvPicPr>
          <p:cNvPr id="6" name="Picture 5">
            <a:extLst>
              <a:ext uri="{FF2B5EF4-FFF2-40B4-BE49-F238E27FC236}">
                <a16:creationId xmlns:a16="http://schemas.microsoft.com/office/drawing/2014/main" id="{DE035750-AD08-29F1-A115-27216C7BBE76}"/>
              </a:ext>
            </a:extLst>
          </p:cNvPr>
          <p:cNvPicPr>
            <a:picLocks noChangeAspect="1"/>
          </p:cNvPicPr>
          <p:nvPr/>
        </p:nvPicPr>
        <p:blipFill rotWithShape="1">
          <a:blip r:embed="rId3"/>
          <a:srcRect l="86919" t="20569" r="10748" b="75243"/>
          <a:stretch/>
        </p:blipFill>
        <p:spPr>
          <a:xfrm>
            <a:off x="8742183" y="7374"/>
            <a:ext cx="387069" cy="390525"/>
          </a:xfrm>
          <a:prstGeom prst="rect">
            <a:avLst/>
          </a:prstGeom>
        </p:spPr>
      </p:pic>
    </p:spTree>
    <p:extLst>
      <p:ext uri="{BB962C8B-B14F-4D97-AF65-F5344CB8AC3E}">
        <p14:creationId xmlns:p14="http://schemas.microsoft.com/office/powerpoint/2010/main" val="1805414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D1748D4D-1B7D-3956-D0DF-B516EDEDD5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572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31AEFAA9-79CD-062D-0566-6D60913820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0"/>
            <a:ext cx="4572001" cy="5143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3B533A4-6BB7-018E-D253-C8384E9FDBCD}"/>
              </a:ext>
            </a:extLst>
          </p:cNvPr>
          <p:cNvPicPr>
            <a:picLocks noChangeAspect="1"/>
          </p:cNvPicPr>
          <p:nvPr/>
        </p:nvPicPr>
        <p:blipFill rotWithShape="1">
          <a:blip r:embed="rId4"/>
          <a:srcRect l="86919" t="20569" r="10748" b="75243"/>
          <a:stretch/>
        </p:blipFill>
        <p:spPr>
          <a:xfrm>
            <a:off x="8742183" y="7374"/>
            <a:ext cx="387069" cy="390525"/>
          </a:xfrm>
          <a:prstGeom prst="rect">
            <a:avLst/>
          </a:prstGeom>
        </p:spPr>
      </p:pic>
    </p:spTree>
    <p:extLst>
      <p:ext uri="{BB962C8B-B14F-4D97-AF65-F5344CB8AC3E}">
        <p14:creationId xmlns:p14="http://schemas.microsoft.com/office/powerpoint/2010/main" val="2119671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a:extLst>
              <a:ext uri="{FF2B5EF4-FFF2-40B4-BE49-F238E27FC236}">
                <a16:creationId xmlns:a16="http://schemas.microsoft.com/office/drawing/2014/main" id="{E351264C-1BEF-B1C3-E7B4-3FEDA3B852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571999"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1D8CF952-B3FF-7B27-AF2A-C5B287EEB8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99" y="0"/>
            <a:ext cx="4572001"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5A1F808-891B-634C-F707-DB72D1EECDF9}"/>
              </a:ext>
            </a:extLst>
          </p:cNvPr>
          <p:cNvSpPr txBox="1"/>
          <p:nvPr/>
        </p:nvSpPr>
        <p:spPr>
          <a:xfrm>
            <a:off x="1973869" y="2346960"/>
            <a:ext cx="5455340" cy="307777"/>
          </a:xfrm>
          <a:prstGeom prst="rect">
            <a:avLst/>
          </a:prstGeom>
          <a:solidFill>
            <a:schemeClr val="bg1">
              <a:lumMod val="85000"/>
              <a:alpha val="75000"/>
            </a:schemeClr>
          </a:solidFill>
          <a:effectLst>
            <a:softEdge rad="31750"/>
          </a:effectLst>
        </p:spPr>
        <p:txBody>
          <a:bodyPr wrap="none" rtlCol="0">
            <a:spAutoFit/>
          </a:bodyPr>
          <a:lstStyle/>
          <a:p>
            <a:r>
              <a:rPr lang="en-US" dirty="0"/>
              <a:t>There have been almost came key words used for all the sentiment</a:t>
            </a:r>
            <a:endParaRPr lang="en-IN" dirty="0"/>
          </a:p>
        </p:txBody>
      </p:sp>
      <p:pic>
        <p:nvPicPr>
          <p:cNvPr id="4" name="Picture 3">
            <a:extLst>
              <a:ext uri="{FF2B5EF4-FFF2-40B4-BE49-F238E27FC236}">
                <a16:creationId xmlns:a16="http://schemas.microsoft.com/office/drawing/2014/main" id="{A2837E9A-0C17-9E8B-0D54-F1D8BC012F3A}"/>
              </a:ext>
            </a:extLst>
          </p:cNvPr>
          <p:cNvPicPr>
            <a:picLocks noChangeAspect="1"/>
          </p:cNvPicPr>
          <p:nvPr/>
        </p:nvPicPr>
        <p:blipFill rotWithShape="1">
          <a:blip r:embed="rId4"/>
          <a:srcRect l="86919" t="20569" r="10748" b="75243"/>
          <a:stretch/>
        </p:blipFill>
        <p:spPr>
          <a:xfrm>
            <a:off x="8742183" y="7374"/>
            <a:ext cx="387069" cy="390525"/>
          </a:xfrm>
          <a:prstGeom prst="rect">
            <a:avLst/>
          </a:prstGeom>
        </p:spPr>
      </p:pic>
    </p:spTree>
    <p:extLst>
      <p:ext uri="{BB962C8B-B14F-4D97-AF65-F5344CB8AC3E}">
        <p14:creationId xmlns:p14="http://schemas.microsoft.com/office/powerpoint/2010/main" val="1550636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6E025F-7131-2AEF-B1C6-0A75255E3CB0}"/>
              </a:ext>
            </a:extLst>
          </p:cNvPr>
          <p:cNvSpPr txBox="1"/>
          <p:nvPr/>
        </p:nvSpPr>
        <p:spPr>
          <a:xfrm>
            <a:off x="123848" y="56781"/>
            <a:ext cx="3659976" cy="523220"/>
          </a:xfrm>
          <a:prstGeom prst="rect">
            <a:avLst/>
          </a:prstGeom>
          <a:noFill/>
        </p:spPr>
        <p:txBody>
          <a:bodyPr wrap="none" rtlCol="0">
            <a:spAutoFit/>
          </a:bodyPr>
          <a:lstStyle/>
          <a:p>
            <a:r>
              <a:rPr lang="en-US" sz="2800" b="1" dirty="0">
                <a:solidFill>
                  <a:schemeClr val="bg1">
                    <a:lumMod val="95000"/>
                  </a:schemeClr>
                </a:solidFill>
              </a:rPr>
              <a:t>Feature Engineering</a:t>
            </a:r>
            <a:endParaRPr lang="en-IN" sz="2800" b="1" dirty="0">
              <a:solidFill>
                <a:schemeClr val="bg1">
                  <a:lumMod val="95000"/>
                </a:schemeClr>
              </a:solidFill>
            </a:endParaRPr>
          </a:p>
        </p:txBody>
      </p:sp>
      <p:grpSp>
        <p:nvGrpSpPr>
          <p:cNvPr id="6" name="Group 5">
            <a:extLst>
              <a:ext uri="{FF2B5EF4-FFF2-40B4-BE49-F238E27FC236}">
                <a16:creationId xmlns:a16="http://schemas.microsoft.com/office/drawing/2014/main" id="{0FE8CC41-A4FE-BDD8-DE26-5A79DFE15246}"/>
              </a:ext>
            </a:extLst>
          </p:cNvPr>
          <p:cNvGrpSpPr/>
          <p:nvPr/>
        </p:nvGrpSpPr>
        <p:grpSpPr>
          <a:xfrm>
            <a:off x="3139440" y="-41398"/>
            <a:ext cx="5778607" cy="700548"/>
            <a:chOff x="4277033" y="88142"/>
            <a:chExt cx="4641014" cy="700548"/>
          </a:xfrm>
          <a:solidFill>
            <a:schemeClr val="accent2"/>
          </a:solidFill>
        </p:grpSpPr>
        <p:sp>
          <p:nvSpPr>
            <p:cNvPr id="7" name="Minus Sign 6">
              <a:extLst>
                <a:ext uri="{FF2B5EF4-FFF2-40B4-BE49-F238E27FC236}">
                  <a16:creationId xmlns:a16="http://schemas.microsoft.com/office/drawing/2014/main" id="{C131EE9C-A477-DC02-9166-EC9E26849667}"/>
                </a:ext>
              </a:extLst>
            </p:cNvPr>
            <p:cNvSpPr/>
            <p:nvPr/>
          </p:nvSpPr>
          <p:spPr>
            <a:xfrm flipV="1">
              <a:off x="4277033" y="88142"/>
              <a:ext cx="4641014" cy="700548"/>
            </a:xfrm>
            <a:prstGeom prst="mathMinu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ight Triangle 7">
              <a:extLst>
                <a:ext uri="{FF2B5EF4-FFF2-40B4-BE49-F238E27FC236}">
                  <a16:creationId xmlns:a16="http://schemas.microsoft.com/office/drawing/2014/main" id="{4219EE85-29EC-E0A0-92D0-AF3B7AE90774}"/>
                </a:ext>
              </a:extLst>
            </p:cNvPr>
            <p:cNvSpPr/>
            <p:nvPr/>
          </p:nvSpPr>
          <p:spPr>
            <a:xfrm flipV="1">
              <a:off x="8296767" y="354728"/>
              <a:ext cx="370885" cy="176784"/>
            </a:xfrm>
            <a:prstGeom prst="r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id="{23CB29E8-10AF-1F14-B74B-1F5F14B39771}"/>
              </a:ext>
            </a:extLst>
          </p:cNvPr>
          <p:cNvPicPr>
            <a:picLocks noChangeAspect="1"/>
          </p:cNvPicPr>
          <p:nvPr/>
        </p:nvPicPr>
        <p:blipFill rotWithShape="1">
          <a:blip r:embed="rId2"/>
          <a:srcRect l="86919" t="20569" r="10748" b="75243"/>
          <a:stretch/>
        </p:blipFill>
        <p:spPr>
          <a:xfrm>
            <a:off x="8742183" y="7374"/>
            <a:ext cx="387069" cy="390525"/>
          </a:xfrm>
          <a:prstGeom prst="rect">
            <a:avLst/>
          </a:prstGeom>
        </p:spPr>
      </p:pic>
      <p:pic>
        <p:nvPicPr>
          <p:cNvPr id="17410" name="Picture 2">
            <a:extLst>
              <a:ext uri="{FF2B5EF4-FFF2-40B4-BE49-F238E27FC236}">
                <a16:creationId xmlns:a16="http://schemas.microsoft.com/office/drawing/2014/main" id="{0E5680AF-B222-3F17-0AF6-1D499F9A96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9827" y="657573"/>
            <a:ext cx="4284345" cy="3758197"/>
          </a:xfrm>
          <a:prstGeom prst="rect">
            <a:avLst/>
          </a:prstGeom>
          <a:noFill/>
          <a:effectLst>
            <a:glow rad="1397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ED70143-E1FF-8378-405F-8604F3F8D9F6}"/>
              </a:ext>
            </a:extLst>
          </p:cNvPr>
          <p:cNvSpPr txBox="1"/>
          <p:nvPr/>
        </p:nvSpPr>
        <p:spPr>
          <a:xfrm>
            <a:off x="123848" y="4566018"/>
            <a:ext cx="8759248" cy="523220"/>
          </a:xfrm>
          <a:prstGeom prst="rect">
            <a:avLst/>
          </a:prstGeom>
          <a:solidFill>
            <a:schemeClr val="bg1">
              <a:lumMod val="85000"/>
              <a:alpha val="20000"/>
            </a:schemeClr>
          </a:solidFill>
          <a:effectLst>
            <a:softEdge rad="31750"/>
          </a:effectLst>
        </p:spPr>
        <p:txBody>
          <a:bodyPr wrap="square" rtlCol="0">
            <a:spAutoFit/>
          </a:bodyPr>
          <a:lstStyle/>
          <a:p>
            <a:r>
              <a:rPr lang="en-US" dirty="0">
                <a:solidFill>
                  <a:schemeClr val="bg1">
                    <a:lumMod val="85000"/>
                  </a:schemeClr>
                </a:solidFill>
              </a:rPr>
              <a:t>While there were no duplicates, there were almost 20%missing values in the location field hence we imputed them with unknown</a:t>
            </a:r>
            <a:endParaRPr lang="en-IN" dirty="0">
              <a:solidFill>
                <a:schemeClr val="bg1">
                  <a:lumMod val="85000"/>
                </a:schemeClr>
              </a:solidFill>
            </a:endParaRPr>
          </a:p>
        </p:txBody>
      </p:sp>
    </p:spTree>
    <p:extLst>
      <p:ext uri="{BB962C8B-B14F-4D97-AF65-F5344CB8AC3E}">
        <p14:creationId xmlns:p14="http://schemas.microsoft.com/office/powerpoint/2010/main" val="3022361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106ACD-191A-B0DF-A8C6-C9D504730BCA}"/>
              </a:ext>
            </a:extLst>
          </p:cNvPr>
          <p:cNvSpPr txBox="1"/>
          <p:nvPr/>
        </p:nvSpPr>
        <p:spPr>
          <a:xfrm>
            <a:off x="123848" y="49161"/>
            <a:ext cx="2682145" cy="523220"/>
          </a:xfrm>
          <a:prstGeom prst="rect">
            <a:avLst/>
          </a:prstGeom>
          <a:noFill/>
        </p:spPr>
        <p:txBody>
          <a:bodyPr wrap="none" rtlCol="0">
            <a:spAutoFit/>
          </a:bodyPr>
          <a:lstStyle/>
          <a:p>
            <a:r>
              <a:rPr lang="en-US" sz="2800" b="1" dirty="0">
                <a:solidFill>
                  <a:schemeClr val="bg1">
                    <a:lumMod val="95000"/>
                  </a:schemeClr>
                </a:solidFill>
              </a:rPr>
              <a:t>Preprocessing</a:t>
            </a:r>
            <a:endParaRPr lang="en-IN" sz="2800" b="1" dirty="0">
              <a:solidFill>
                <a:schemeClr val="bg1">
                  <a:lumMod val="95000"/>
                </a:schemeClr>
              </a:solidFill>
            </a:endParaRPr>
          </a:p>
        </p:txBody>
      </p:sp>
      <p:grpSp>
        <p:nvGrpSpPr>
          <p:cNvPr id="4" name="Group 3">
            <a:extLst>
              <a:ext uri="{FF2B5EF4-FFF2-40B4-BE49-F238E27FC236}">
                <a16:creationId xmlns:a16="http://schemas.microsoft.com/office/drawing/2014/main" id="{1D687DAC-0AC2-CB66-6B22-4AD59A381E57}"/>
              </a:ext>
            </a:extLst>
          </p:cNvPr>
          <p:cNvGrpSpPr/>
          <p:nvPr/>
        </p:nvGrpSpPr>
        <p:grpSpPr>
          <a:xfrm>
            <a:off x="1996440" y="-49018"/>
            <a:ext cx="6921607" cy="700548"/>
            <a:chOff x="4277033" y="88142"/>
            <a:chExt cx="4641014" cy="700548"/>
          </a:xfrm>
          <a:solidFill>
            <a:schemeClr val="accent3"/>
          </a:solidFill>
        </p:grpSpPr>
        <p:sp>
          <p:nvSpPr>
            <p:cNvPr id="5" name="Minus Sign 4">
              <a:extLst>
                <a:ext uri="{FF2B5EF4-FFF2-40B4-BE49-F238E27FC236}">
                  <a16:creationId xmlns:a16="http://schemas.microsoft.com/office/drawing/2014/main" id="{3FD48E1C-DA87-C0C0-D2A6-ACAC9FE8CE1C}"/>
                </a:ext>
              </a:extLst>
            </p:cNvPr>
            <p:cNvSpPr/>
            <p:nvPr/>
          </p:nvSpPr>
          <p:spPr>
            <a:xfrm flipV="1">
              <a:off x="4277033" y="88142"/>
              <a:ext cx="4641014" cy="700548"/>
            </a:xfrm>
            <a:prstGeom prst="mathMinu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ight Triangle 5">
              <a:extLst>
                <a:ext uri="{FF2B5EF4-FFF2-40B4-BE49-F238E27FC236}">
                  <a16:creationId xmlns:a16="http://schemas.microsoft.com/office/drawing/2014/main" id="{044CDDC0-3852-7BE4-8F7B-A923D7435F63}"/>
                </a:ext>
              </a:extLst>
            </p:cNvPr>
            <p:cNvSpPr/>
            <p:nvPr/>
          </p:nvSpPr>
          <p:spPr>
            <a:xfrm flipV="1">
              <a:off x="8296767" y="354728"/>
              <a:ext cx="370885" cy="176784"/>
            </a:xfrm>
            <a:prstGeom prst="r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7" name="Picture 6">
            <a:extLst>
              <a:ext uri="{FF2B5EF4-FFF2-40B4-BE49-F238E27FC236}">
                <a16:creationId xmlns:a16="http://schemas.microsoft.com/office/drawing/2014/main" id="{3D1EB84F-75B4-0615-CEF9-3806BD2634DC}"/>
              </a:ext>
            </a:extLst>
          </p:cNvPr>
          <p:cNvPicPr>
            <a:picLocks noChangeAspect="1"/>
          </p:cNvPicPr>
          <p:nvPr/>
        </p:nvPicPr>
        <p:blipFill rotWithShape="1">
          <a:blip r:embed="rId2"/>
          <a:srcRect l="86919" t="20569" r="10748" b="75243"/>
          <a:stretch/>
        </p:blipFill>
        <p:spPr>
          <a:xfrm>
            <a:off x="8742183" y="7374"/>
            <a:ext cx="387069" cy="390525"/>
          </a:xfrm>
          <a:prstGeom prst="rect">
            <a:avLst/>
          </a:prstGeom>
        </p:spPr>
      </p:pic>
      <p:pic>
        <p:nvPicPr>
          <p:cNvPr id="9" name="Picture 8">
            <a:extLst>
              <a:ext uri="{FF2B5EF4-FFF2-40B4-BE49-F238E27FC236}">
                <a16:creationId xmlns:a16="http://schemas.microsoft.com/office/drawing/2014/main" id="{594A326B-8381-9001-CC0F-C52D3453E86F}"/>
              </a:ext>
            </a:extLst>
          </p:cNvPr>
          <p:cNvPicPr>
            <a:picLocks noChangeAspect="1"/>
          </p:cNvPicPr>
          <p:nvPr/>
        </p:nvPicPr>
        <p:blipFill rotWithShape="1">
          <a:blip r:embed="rId3"/>
          <a:srcRect l="5667" t="52889" r="71500" b="16149"/>
          <a:stretch/>
        </p:blipFill>
        <p:spPr>
          <a:xfrm>
            <a:off x="398438" y="902109"/>
            <a:ext cx="2407555" cy="1836420"/>
          </a:xfrm>
          <a:prstGeom prst="rect">
            <a:avLst/>
          </a:prstGeom>
          <a:effectLst>
            <a:glow rad="139700">
              <a:schemeClr val="accent4">
                <a:satMod val="175000"/>
                <a:alpha val="40000"/>
              </a:schemeClr>
            </a:glow>
          </a:effectLst>
        </p:spPr>
      </p:pic>
      <p:sp>
        <p:nvSpPr>
          <p:cNvPr id="11" name="TextBox 10">
            <a:extLst>
              <a:ext uri="{FF2B5EF4-FFF2-40B4-BE49-F238E27FC236}">
                <a16:creationId xmlns:a16="http://schemas.microsoft.com/office/drawing/2014/main" id="{DFF6C003-C257-EE7F-D4C9-439E81906C4B}"/>
              </a:ext>
            </a:extLst>
          </p:cNvPr>
          <p:cNvSpPr txBox="1"/>
          <p:nvPr/>
        </p:nvSpPr>
        <p:spPr>
          <a:xfrm>
            <a:off x="398438" y="2908237"/>
            <a:ext cx="8343745" cy="2031325"/>
          </a:xfrm>
          <a:prstGeom prst="rect">
            <a:avLst/>
          </a:prstGeom>
          <a:solidFill>
            <a:schemeClr val="bg1">
              <a:lumMod val="85000"/>
              <a:alpha val="20000"/>
            </a:schemeClr>
          </a:solidFill>
          <a:effectLst>
            <a:softEdge rad="31750"/>
          </a:effectLst>
        </p:spPr>
        <p:txBody>
          <a:bodyPr wrap="square">
            <a:spAutoFit/>
          </a:bodyPr>
          <a:lstStyle/>
          <a:p>
            <a:r>
              <a:rPr lang="en-US" b="0" i="0" dirty="0">
                <a:solidFill>
                  <a:srgbClr val="D5D5D5"/>
                </a:solidFill>
                <a:effectLst/>
                <a:latin typeface="Roboto" panose="02000000000000000000" pitchFamily="2" charset="0"/>
              </a:rPr>
              <a:t>Here no need of any scaling of Dataset because here only check sentiment of people, hence we analyze only User sentiment tweet according to the scenario of Covid-19.</a:t>
            </a:r>
          </a:p>
          <a:p>
            <a:endParaRPr lang="en-US" dirty="0">
              <a:solidFill>
                <a:srgbClr val="D5D5D5"/>
              </a:solidFill>
              <a:latin typeface="Roboto" panose="02000000000000000000" pitchFamily="2" charset="0"/>
            </a:endParaRPr>
          </a:p>
          <a:p>
            <a:r>
              <a:rPr lang="en-US" b="0" i="0" dirty="0">
                <a:solidFill>
                  <a:srgbClr val="D5D5D5"/>
                </a:solidFill>
                <a:effectLst/>
                <a:latin typeface="Roboto" panose="02000000000000000000" pitchFamily="2" charset="0"/>
              </a:rPr>
              <a:t>We used TF-IDF method as classic approach of converting input data from its raw format (i.e. text ) into vectors of real numbers which is the format that ML models support TF-IDF is calculated as the product of two values: term frequency (TF) and Inverse document frequency (IDF). The term frequency (TF) measures how frequently a term appears in a document. The inverse document frequency (IDF) measures how important a term is in the entire corpus, by penalizing the terms that appear in many documents.</a:t>
            </a:r>
            <a:endParaRPr lang="en-IN" dirty="0"/>
          </a:p>
        </p:txBody>
      </p:sp>
      <p:pic>
        <p:nvPicPr>
          <p:cNvPr id="13" name="Picture 12">
            <a:extLst>
              <a:ext uri="{FF2B5EF4-FFF2-40B4-BE49-F238E27FC236}">
                <a16:creationId xmlns:a16="http://schemas.microsoft.com/office/drawing/2014/main" id="{F2F10AB5-264C-CE77-B68B-E411D0B7D95C}"/>
              </a:ext>
            </a:extLst>
          </p:cNvPr>
          <p:cNvPicPr>
            <a:picLocks noChangeAspect="1"/>
          </p:cNvPicPr>
          <p:nvPr/>
        </p:nvPicPr>
        <p:blipFill rotWithShape="1">
          <a:blip r:embed="rId4"/>
          <a:srcRect l="5089" t="56542" r="75417" b="33481"/>
          <a:stretch/>
        </p:blipFill>
        <p:spPr>
          <a:xfrm>
            <a:off x="6703767" y="1564021"/>
            <a:ext cx="1782535" cy="513144"/>
          </a:xfrm>
          <a:prstGeom prst="rect">
            <a:avLst/>
          </a:prstGeom>
          <a:effectLst>
            <a:glow rad="139700">
              <a:schemeClr val="accent4">
                <a:satMod val="175000"/>
                <a:alpha val="40000"/>
              </a:schemeClr>
            </a:glow>
          </a:effectLst>
        </p:spPr>
      </p:pic>
      <p:sp>
        <p:nvSpPr>
          <p:cNvPr id="14" name="Arrow: Right 13">
            <a:extLst>
              <a:ext uri="{FF2B5EF4-FFF2-40B4-BE49-F238E27FC236}">
                <a16:creationId xmlns:a16="http://schemas.microsoft.com/office/drawing/2014/main" id="{2D77B499-4CB8-DBC5-F202-A07AD6B2A05E}"/>
              </a:ext>
            </a:extLst>
          </p:cNvPr>
          <p:cNvSpPr/>
          <p:nvPr/>
        </p:nvSpPr>
        <p:spPr>
          <a:xfrm>
            <a:off x="3512820" y="1338271"/>
            <a:ext cx="2712720" cy="1154430"/>
          </a:xfrm>
          <a:prstGeom prst="rightArrow">
            <a:avLst/>
          </a:prstGeom>
          <a:solidFill>
            <a:schemeClr val="accent1"/>
          </a:solidFill>
          <a:ln>
            <a:solidFill>
              <a:schemeClr val="accent2"/>
            </a:solidFill>
          </a:ln>
          <a:effectLst>
            <a:glow rad="1016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634797CC-556C-075D-FA00-DB3A505BFE2F}"/>
              </a:ext>
            </a:extLst>
          </p:cNvPr>
          <p:cNvSpPr txBox="1"/>
          <p:nvPr/>
        </p:nvSpPr>
        <p:spPr>
          <a:xfrm>
            <a:off x="3322435" y="1087376"/>
            <a:ext cx="3015573" cy="253916"/>
          </a:xfrm>
          <a:prstGeom prst="rect">
            <a:avLst/>
          </a:prstGeom>
          <a:noFill/>
        </p:spPr>
        <p:txBody>
          <a:bodyPr wrap="square" rtlCol="0">
            <a:spAutoFit/>
          </a:bodyPr>
          <a:lstStyle/>
          <a:p>
            <a:r>
              <a:rPr lang="en-US" sz="1050" b="1" dirty="0">
                <a:solidFill>
                  <a:schemeClr val="bg1">
                    <a:lumMod val="85000"/>
                  </a:schemeClr>
                </a:solidFill>
              </a:rPr>
              <a:t>Selecting only ‘Original Tweet’ &amp; ‘Sentiment’</a:t>
            </a:r>
            <a:endParaRPr lang="en-IN" sz="1050" b="1" dirty="0">
              <a:solidFill>
                <a:schemeClr val="bg1">
                  <a:lumMod val="85000"/>
                </a:schemeClr>
              </a:solidFill>
            </a:endParaRPr>
          </a:p>
        </p:txBody>
      </p:sp>
    </p:spTree>
    <p:extLst>
      <p:ext uri="{BB962C8B-B14F-4D97-AF65-F5344CB8AC3E}">
        <p14:creationId xmlns:p14="http://schemas.microsoft.com/office/powerpoint/2010/main" val="7098453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DE58B2-1D04-8FCD-105C-B5290C13FCA8}"/>
              </a:ext>
            </a:extLst>
          </p:cNvPr>
          <p:cNvSpPr txBox="1"/>
          <p:nvPr/>
        </p:nvSpPr>
        <p:spPr>
          <a:xfrm>
            <a:off x="123848" y="26055"/>
            <a:ext cx="3978974" cy="523220"/>
          </a:xfrm>
          <a:prstGeom prst="rect">
            <a:avLst/>
          </a:prstGeom>
          <a:noFill/>
        </p:spPr>
        <p:txBody>
          <a:bodyPr wrap="none" rtlCol="0">
            <a:spAutoFit/>
          </a:bodyPr>
          <a:lstStyle/>
          <a:p>
            <a:r>
              <a:rPr lang="en-US" sz="2800" b="1" dirty="0">
                <a:solidFill>
                  <a:schemeClr val="bg1">
                    <a:lumMod val="95000"/>
                  </a:schemeClr>
                </a:solidFill>
              </a:rPr>
              <a:t>Model Implementation</a:t>
            </a:r>
            <a:endParaRPr lang="en-IN" sz="2800" b="1" dirty="0">
              <a:solidFill>
                <a:schemeClr val="bg1">
                  <a:lumMod val="95000"/>
                </a:schemeClr>
              </a:solidFill>
            </a:endParaRPr>
          </a:p>
        </p:txBody>
      </p:sp>
      <p:grpSp>
        <p:nvGrpSpPr>
          <p:cNvPr id="4" name="Group 3">
            <a:extLst>
              <a:ext uri="{FF2B5EF4-FFF2-40B4-BE49-F238E27FC236}">
                <a16:creationId xmlns:a16="http://schemas.microsoft.com/office/drawing/2014/main" id="{5E4EA7F1-81D6-BC66-E9A6-ED52AB6BA483}"/>
              </a:ext>
            </a:extLst>
          </p:cNvPr>
          <p:cNvGrpSpPr/>
          <p:nvPr/>
        </p:nvGrpSpPr>
        <p:grpSpPr>
          <a:xfrm>
            <a:off x="3375660" y="-49018"/>
            <a:ext cx="5542387" cy="700548"/>
            <a:chOff x="4277033" y="88142"/>
            <a:chExt cx="4641014" cy="700548"/>
          </a:xfrm>
          <a:solidFill>
            <a:schemeClr val="accent4"/>
          </a:solidFill>
        </p:grpSpPr>
        <p:sp>
          <p:nvSpPr>
            <p:cNvPr id="5" name="Minus Sign 4">
              <a:extLst>
                <a:ext uri="{FF2B5EF4-FFF2-40B4-BE49-F238E27FC236}">
                  <a16:creationId xmlns:a16="http://schemas.microsoft.com/office/drawing/2014/main" id="{785EDC8E-1423-FB43-ED4D-27840331733F}"/>
                </a:ext>
              </a:extLst>
            </p:cNvPr>
            <p:cNvSpPr/>
            <p:nvPr/>
          </p:nvSpPr>
          <p:spPr>
            <a:xfrm flipV="1">
              <a:off x="4277033" y="88142"/>
              <a:ext cx="4641014" cy="700548"/>
            </a:xfrm>
            <a:prstGeom prst="mathMinu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ight Triangle 5">
              <a:extLst>
                <a:ext uri="{FF2B5EF4-FFF2-40B4-BE49-F238E27FC236}">
                  <a16:creationId xmlns:a16="http://schemas.microsoft.com/office/drawing/2014/main" id="{571F2FDD-A819-22B4-12D8-9FB083B18E41}"/>
                </a:ext>
              </a:extLst>
            </p:cNvPr>
            <p:cNvSpPr/>
            <p:nvPr/>
          </p:nvSpPr>
          <p:spPr>
            <a:xfrm flipV="1">
              <a:off x="8296767" y="354728"/>
              <a:ext cx="370885" cy="176784"/>
            </a:xfrm>
            <a:prstGeom prst="r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7" name="Picture 6">
            <a:extLst>
              <a:ext uri="{FF2B5EF4-FFF2-40B4-BE49-F238E27FC236}">
                <a16:creationId xmlns:a16="http://schemas.microsoft.com/office/drawing/2014/main" id="{16198A0F-5AE4-7CCF-B9F3-620B15159903}"/>
              </a:ext>
            </a:extLst>
          </p:cNvPr>
          <p:cNvPicPr>
            <a:picLocks noChangeAspect="1"/>
          </p:cNvPicPr>
          <p:nvPr/>
        </p:nvPicPr>
        <p:blipFill rotWithShape="1">
          <a:blip r:embed="rId2"/>
          <a:srcRect l="86919" t="20569" r="10748" b="75243"/>
          <a:stretch/>
        </p:blipFill>
        <p:spPr>
          <a:xfrm>
            <a:off x="8742183" y="7374"/>
            <a:ext cx="387069" cy="390525"/>
          </a:xfrm>
          <a:prstGeom prst="rect">
            <a:avLst/>
          </a:prstGeom>
        </p:spPr>
      </p:pic>
      <p:sp>
        <p:nvSpPr>
          <p:cNvPr id="8" name="TextBox 7">
            <a:extLst>
              <a:ext uri="{FF2B5EF4-FFF2-40B4-BE49-F238E27FC236}">
                <a16:creationId xmlns:a16="http://schemas.microsoft.com/office/drawing/2014/main" id="{66643B2D-E3A6-8F85-9FBD-3A4FE14C2716}"/>
              </a:ext>
            </a:extLst>
          </p:cNvPr>
          <p:cNvSpPr txBox="1"/>
          <p:nvPr/>
        </p:nvSpPr>
        <p:spPr>
          <a:xfrm>
            <a:off x="123848" y="4317575"/>
            <a:ext cx="8896304" cy="738664"/>
          </a:xfrm>
          <a:prstGeom prst="rect">
            <a:avLst/>
          </a:prstGeom>
          <a:solidFill>
            <a:schemeClr val="bg1">
              <a:lumMod val="85000"/>
              <a:alpha val="20000"/>
            </a:schemeClr>
          </a:solidFill>
          <a:effectLst>
            <a:softEdge rad="31750"/>
          </a:effectLst>
        </p:spPr>
        <p:txBody>
          <a:bodyPr wrap="square" rtlCol="0">
            <a:spAutoFit/>
          </a:bodyPr>
          <a:lstStyle/>
          <a:p>
            <a:r>
              <a:rPr lang="en-US" dirty="0">
                <a:solidFill>
                  <a:schemeClr val="bg1">
                    <a:lumMod val="85000"/>
                  </a:schemeClr>
                </a:solidFill>
              </a:rPr>
              <a:t>We used five ML algorithms for prediction, out of which logistic regression, SVM classifier and Random forest classifier gave us the most promising results. Now we will use Hyper parameter optimization and check which one algorithm gives the best result.</a:t>
            </a:r>
            <a:endParaRPr lang="en-IN" dirty="0">
              <a:solidFill>
                <a:schemeClr val="bg1">
                  <a:lumMod val="85000"/>
                </a:schemeClr>
              </a:solidFill>
            </a:endParaRPr>
          </a:p>
        </p:txBody>
      </p:sp>
      <p:pic>
        <p:nvPicPr>
          <p:cNvPr id="18434" name="Picture 2">
            <a:extLst>
              <a:ext uri="{FF2B5EF4-FFF2-40B4-BE49-F238E27FC236}">
                <a16:creationId xmlns:a16="http://schemas.microsoft.com/office/drawing/2014/main" id="{0B4FFC42-39F0-FD3A-9B62-1DA8647B9A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48" y="972808"/>
            <a:ext cx="4867252" cy="3009705"/>
          </a:xfrm>
          <a:prstGeom prst="rect">
            <a:avLst/>
          </a:prstGeom>
          <a:noFill/>
          <a:effectLst>
            <a:glow rad="1397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7D3B3326-7443-6FB3-A923-834D8005480B}"/>
              </a:ext>
            </a:extLst>
          </p:cNvPr>
          <p:cNvPicPr>
            <a:picLocks noChangeAspect="1"/>
          </p:cNvPicPr>
          <p:nvPr/>
        </p:nvPicPr>
        <p:blipFill rotWithShape="1">
          <a:blip r:embed="rId4"/>
          <a:srcRect l="8167" t="56592" r="49000" b="21038"/>
          <a:stretch/>
        </p:blipFill>
        <p:spPr>
          <a:xfrm>
            <a:off x="5103472" y="1902350"/>
            <a:ext cx="3916680" cy="1150620"/>
          </a:xfrm>
          <a:prstGeom prst="rect">
            <a:avLst/>
          </a:prstGeom>
          <a:effectLst>
            <a:glow rad="139700">
              <a:schemeClr val="accent4">
                <a:satMod val="175000"/>
                <a:alpha val="40000"/>
              </a:schemeClr>
            </a:glow>
          </a:effectLst>
        </p:spPr>
      </p:pic>
    </p:spTree>
    <p:extLst>
      <p:ext uri="{BB962C8B-B14F-4D97-AF65-F5344CB8AC3E}">
        <p14:creationId xmlns:p14="http://schemas.microsoft.com/office/powerpoint/2010/main" val="3172389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E8DAEE-7641-2283-553E-6FCBCA59EBC3}"/>
              </a:ext>
            </a:extLst>
          </p:cNvPr>
          <p:cNvSpPr txBox="1"/>
          <p:nvPr/>
        </p:nvSpPr>
        <p:spPr>
          <a:xfrm>
            <a:off x="266700" y="235417"/>
            <a:ext cx="8321040" cy="523220"/>
          </a:xfrm>
          <a:prstGeom prst="rect">
            <a:avLst/>
          </a:prstGeom>
          <a:solidFill>
            <a:schemeClr val="bg1">
              <a:lumMod val="85000"/>
              <a:alpha val="20000"/>
            </a:schemeClr>
          </a:solidFill>
          <a:effectLst>
            <a:softEdge rad="31750"/>
          </a:effectLst>
        </p:spPr>
        <p:txBody>
          <a:bodyPr wrap="square">
            <a:spAutoFit/>
          </a:bodyPr>
          <a:lstStyle/>
          <a:p>
            <a:r>
              <a:rPr lang="en-US" b="0" i="0" dirty="0" err="1">
                <a:solidFill>
                  <a:srgbClr val="D5D5D5"/>
                </a:solidFill>
                <a:effectLst/>
                <a:latin typeface="Roboto" panose="02000000000000000000" pitchFamily="2" charset="0"/>
              </a:rPr>
              <a:t>GridSearchCV</a:t>
            </a:r>
            <a:r>
              <a:rPr lang="en-US" b="0" i="0" dirty="0">
                <a:solidFill>
                  <a:srgbClr val="D5D5D5"/>
                </a:solidFill>
                <a:effectLst/>
                <a:latin typeface="Roboto" panose="02000000000000000000" pitchFamily="2" charset="0"/>
              </a:rPr>
              <a:t> uses each and every combination to build and evaluate the model performance. Since the dependent variable has only 3 unique values </a:t>
            </a:r>
            <a:r>
              <a:rPr lang="en-US" dirty="0">
                <a:solidFill>
                  <a:srgbClr val="D5D5D5"/>
                </a:solidFill>
                <a:latin typeface="Roboto" panose="02000000000000000000" pitchFamily="2" charset="0"/>
              </a:rPr>
              <a:t>hence we</a:t>
            </a:r>
            <a:r>
              <a:rPr lang="en-US" b="0" i="0" dirty="0">
                <a:solidFill>
                  <a:srgbClr val="D5D5D5"/>
                </a:solidFill>
                <a:effectLst/>
                <a:latin typeface="Roboto" panose="02000000000000000000" pitchFamily="2" charset="0"/>
              </a:rPr>
              <a:t> used </a:t>
            </a:r>
            <a:r>
              <a:rPr lang="en-US" b="0" i="0" dirty="0" err="1">
                <a:solidFill>
                  <a:srgbClr val="D5D5D5"/>
                </a:solidFill>
                <a:effectLst/>
                <a:latin typeface="Roboto" panose="02000000000000000000" pitchFamily="2" charset="0"/>
              </a:rPr>
              <a:t>GridSeachCV</a:t>
            </a:r>
            <a:r>
              <a:rPr lang="en-US" b="0" i="0" dirty="0">
                <a:solidFill>
                  <a:srgbClr val="D5D5D5"/>
                </a:solidFill>
                <a:effectLst/>
                <a:latin typeface="Roboto" panose="02000000000000000000" pitchFamily="2" charset="0"/>
              </a:rPr>
              <a:t>.</a:t>
            </a:r>
            <a:endParaRPr lang="en-IN" dirty="0"/>
          </a:p>
        </p:txBody>
      </p:sp>
      <p:pic>
        <p:nvPicPr>
          <p:cNvPr id="5" name="Picture 4">
            <a:extLst>
              <a:ext uri="{FF2B5EF4-FFF2-40B4-BE49-F238E27FC236}">
                <a16:creationId xmlns:a16="http://schemas.microsoft.com/office/drawing/2014/main" id="{6344DEEA-B91A-86FD-E73B-488162D7DE5F}"/>
              </a:ext>
            </a:extLst>
          </p:cNvPr>
          <p:cNvPicPr>
            <a:picLocks noChangeAspect="1"/>
          </p:cNvPicPr>
          <p:nvPr/>
        </p:nvPicPr>
        <p:blipFill rotWithShape="1">
          <a:blip r:embed="rId2"/>
          <a:srcRect l="86919" t="20569" r="10748" b="75243"/>
          <a:stretch/>
        </p:blipFill>
        <p:spPr>
          <a:xfrm>
            <a:off x="8742183" y="7374"/>
            <a:ext cx="387069" cy="390525"/>
          </a:xfrm>
          <a:prstGeom prst="rect">
            <a:avLst/>
          </a:prstGeom>
        </p:spPr>
      </p:pic>
      <p:pic>
        <p:nvPicPr>
          <p:cNvPr id="20482" name="Picture 2">
            <a:extLst>
              <a:ext uri="{FF2B5EF4-FFF2-40B4-BE49-F238E27FC236}">
                <a16:creationId xmlns:a16="http://schemas.microsoft.com/office/drawing/2014/main" id="{7CEDD315-AEB4-D92B-94F8-91CBB22809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 y="909739"/>
            <a:ext cx="5105400" cy="3324022"/>
          </a:xfrm>
          <a:prstGeom prst="rect">
            <a:avLst/>
          </a:prstGeom>
          <a:noFill/>
          <a:effectLst>
            <a:glow rad="1397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CF036F6-600F-8713-A5F6-BA5878D8ACA1}"/>
              </a:ext>
            </a:extLst>
          </p:cNvPr>
          <p:cNvPicPr>
            <a:picLocks noChangeAspect="1"/>
          </p:cNvPicPr>
          <p:nvPr/>
        </p:nvPicPr>
        <p:blipFill rotWithShape="1">
          <a:blip r:embed="rId4"/>
          <a:srcRect l="8250" t="58963" r="57083" b="21778"/>
          <a:stretch/>
        </p:blipFill>
        <p:spPr>
          <a:xfrm>
            <a:off x="5535687" y="2051685"/>
            <a:ext cx="3328416" cy="1040130"/>
          </a:xfrm>
          <a:prstGeom prst="rect">
            <a:avLst/>
          </a:prstGeom>
          <a:effectLst>
            <a:glow rad="139700">
              <a:schemeClr val="accent4">
                <a:satMod val="175000"/>
                <a:alpha val="40000"/>
              </a:schemeClr>
            </a:glow>
          </a:effectLst>
        </p:spPr>
      </p:pic>
      <p:sp>
        <p:nvSpPr>
          <p:cNvPr id="9" name="TextBox 8">
            <a:extLst>
              <a:ext uri="{FF2B5EF4-FFF2-40B4-BE49-F238E27FC236}">
                <a16:creationId xmlns:a16="http://schemas.microsoft.com/office/drawing/2014/main" id="{9A8523CC-140B-90F5-A0D0-219F8C19DD16}"/>
              </a:ext>
            </a:extLst>
          </p:cNvPr>
          <p:cNvSpPr txBox="1"/>
          <p:nvPr/>
        </p:nvSpPr>
        <p:spPr>
          <a:xfrm>
            <a:off x="121920" y="4417248"/>
            <a:ext cx="8854440" cy="523220"/>
          </a:xfrm>
          <a:prstGeom prst="rect">
            <a:avLst/>
          </a:prstGeom>
          <a:solidFill>
            <a:schemeClr val="bg1">
              <a:lumMod val="85000"/>
              <a:alpha val="20000"/>
            </a:schemeClr>
          </a:solidFill>
          <a:effectLst>
            <a:softEdge rad="31750"/>
          </a:effectLst>
        </p:spPr>
        <p:txBody>
          <a:bodyPr wrap="square">
            <a:spAutoFit/>
          </a:bodyPr>
          <a:lstStyle/>
          <a:p>
            <a:r>
              <a:rPr lang="en-US" b="0" i="0" dirty="0">
                <a:solidFill>
                  <a:srgbClr val="D5D5D5"/>
                </a:solidFill>
                <a:effectLst/>
                <a:latin typeface="Roboto" panose="02000000000000000000" pitchFamily="2" charset="0"/>
              </a:rPr>
              <a:t>We can conclude that Logistic regression is the best model for our dataset, followed closely by NAVIES BAYES . KNN Classifier and Random Forest classifier did not give a good result compared to others.</a:t>
            </a:r>
            <a:endParaRPr lang="en-IN" dirty="0"/>
          </a:p>
        </p:txBody>
      </p:sp>
    </p:spTree>
    <p:extLst>
      <p:ext uri="{BB962C8B-B14F-4D97-AF65-F5344CB8AC3E}">
        <p14:creationId xmlns:p14="http://schemas.microsoft.com/office/powerpoint/2010/main" val="143814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5B87312-410D-BF62-59D1-900C6128D5F4}"/>
              </a:ext>
            </a:extLst>
          </p:cNvPr>
          <p:cNvSpPr txBox="1"/>
          <p:nvPr/>
        </p:nvSpPr>
        <p:spPr>
          <a:xfrm>
            <a:off x="3465871" y="541825"/>
            <a:ext cx="5588832" cy="4339650"/>
          </a:xfrm>
          <a:prstGeom prst="rect">
            <a:avLst/>
          </a:prstGeom>
          <a:noFill/>
        </p:spPr>
        <p:txBody>
          <a:bodyPr wrap="square">
            <a:spAutoFit/>
          </a:bodyPr>
          <a:lstStyle/>
          <a:p>
            <a:r>
              <a:rPr lang="en-US" sz="1200" b="0" i="0" dirty="0">
                <a:solidFill>
                  <a:srgbClr val="D5D5D5"/>
                </a:solidFill>
                <a:effectLst/>
                <a:latin typeface="Roboto" panose="02000000000000000000" pitchFamily="2" charset="0"/>
              </a:rPr>
              <a:t>In year 2020 the covid-19 caused by SARS-CoV-2 caused pandemic suddenly came out of no where and surged throughout the globe and affected everyday life. Starting with Wuhan and being a highly contagious new disease, the governments across the globe followed the lockdown procedures by imposing travel related curbs and shutting all the economic activities which required travelling and gathering. According to the International Telecommunication Union (ITU), during the COVID-19 pandemic, Internet user ranks grew to 4.9 billion in 2021, from 4.1 billion in 2019. Remote education, remote work and remote health services came within the reach of many. Social media platforms largely became one of the methods for expression and connecting. They saw a huge surge in usage and as per a report, Twitter saw 24% surge(from 152 million to 166 million) in usage during the lockdown (</a:t>
            </a:r>
            <a:r>
              <a:rPr lang="en-US" sz="1200" b="1" i="0" dirty="0">
                <a:solidFill>
                  <a:srgbClr val="D5D5D5"/>
                </a:solidFill>
                <a:effectLst/>
                <a:latin typeface="Roboto" panose="02000000000000000000" pitchFamily="2" charset="0"/>
              </a:rPr>
              <a:t>source:-</a:t>
            </a:r>
            <a:r>
              <a:rPr lang="en-US" sz="1200" b="1" i="0" dirty="0" err="1">
                <a:solidFill>
                  <a:srgbClr val="D5D5D5"/>
                </a:solidFill>
                <a:effectLst/>
                <a:latin typeface="Roboto" panose="02000000000000000000" pitchFamily="2" charset="0"/>
              </a:rPr>
              <a:t>bloomberg</a:t>
            </a:r>
            <a:r>
              <a:rPr lang="en-US" sz="1200" b="1" i="0" dirty="0">
                <a:solidFill>
                  <a:srgbClr val="D5D5D5"/>
                </a:solidFill>
                <a:effectLst/>
                <a:latin typeface="Roboto" panose="02000000000000000000" pitchFamily="2" charset="0"/>
              </a:rPr>
              <a:t> news</a:t>
            </a:r>
            <a:r>
              <a:rPr lang="en-US" sz="1200" b="0" i="0" dirty="0">
                <a:solidFill>
                  <a:srgbClr val="D5D5D5"/>
                </a:solidFill>
                <a:effectLst/>
                <a:latin typeface="Roboto" panose="02000000000000000000" pitchFamily="2" charset="0"/>
              </a:rPr>
              <a:t>). Twitter took the internet by storm by becoming a key platform for some of the world's top experts to contribute to real-time knowledge-sharing and provide input on policymaking. Twitter became a method of expression for people by expressing their feelings regarding the vaccinations' safety and effectiveness. The proposed approach analyzes collected tweets' sentiments for sentiment classification using various feature sets and classifiers. The early detection of COVID-19 sentiments from collected tweets allow for a better understanding and handling of the pandemic. In our dataset we have tweets which are categorized into positive, negative, and neutral sentiment classes. We evaluate the performance of machine learning (ML) classifiers using evaluation metrics (i.e., accuracy, precision, recall, and F1-score). </a:t>
            </a:r>
            <a:endParaRPr lang="en-IN" sz="1200" dirty="0"/>
          </a:p>
        </p:txBody>
      </p:sp>
      <p:sp>
        <p:nvSpPr>
          <p:cNvPr id="5" name="Google Shape;48;p15">
            <a:extLst>
              <a:ext uri="{FF2B5EF4-FFF2-40B4-BE49-F238E27FC236}">
                <a16:creationId xmlns:a16="http://schemas.microsoft.com/office/drawing/2014/main" id="{2A2CFF73-F50F-8FFA-F5F9-32B26C45CBD4}"/>
              </a:ext>
            </a:extLst>
          </p:cNvPr>
          <p:cNvSpPr/>
          <p:nvPr/>
        </p:nvSpPr>
        <p:spPr>
          <a:xfrm>
            <a:off x="89295" y="1715861"/>
            <a:ext cx="3303987" cy="1711778"/>
          </a:xfrm>
          <a:custGeom>
            <a:avLst/>
            <a:gdLst/>
            <a:ahLst/>
            <a:cxnLst/>
            <a:rect l="l" t="t" r="r" b="b"/>
            <a:pathLst>
              <a:path w="32311" h="18420" extrusionOk="0">
                <a:moveTo>
                  <a:pt x="0" y="0"/>
                </a:moveTo>
                <a:lnTo>
                  <a:pt x="7964" y="9210"/>
                </a:lnTo>
                <a:lnTo>
                  <a:pt x="0" y="18420"/>
                </a:lnTo>
                <a:lnTo>
                  <a:pt x="24347" y="18420"/>
                </a:lnTo>
                <a:lnTo>
                  <a:pt x="32311" y="9210"/>
                </a:lnTo>
                <a:lnTo>
                  <a:pt x="24347" y="0"/>
                </a:lnTo>
                <a:close/>
              </a:path>
            </a:pathLst>
          </a:custGeom>
          <a:noFill/>
          <a:ln w="76200" cap="flat" cmpd="sng">
            <a:solidFill>
              <a:srgbClr val="92D050"/>
            </a:solidFill>
            <a:prstDash val="solid"/>
            <a:round/>
            <a:headEnd type="none" w="sm" len="sm"/>
            <a:tailEnd type="none" w="sm" len="sm"/>
          </a:ln>
          <a:effectLst>
            <a:glow rad="139700">
              <a:schemeClr val="accent1">
                <a:satMod val="175000"/>
                <a:alpha val="40000"/>
              </a:schemeClr>
            </a:glow>
          </a:effectLst>
        </p:spPr>
        <p:txBody>
          <a:bodyPr spcFirstLastPara="1" wrap="square" lIns="91425" tIns="91425" rIns="91425" bIns="91425" anchor="ctr" anchorCtr="0">
            <a:noAutofit/>
          </a:bodyPr>
          <a:lstStyle/>
          <a:p>
            <a:pPr algn="l"/>
            <a:r>
              <a:rPr lang="en-IN" sz="2800" dirty="0">
                <a:solidFill>
                  <a:schemeClr val="bg1">
                    <a:lumMod val="95000"/>
                  </a:schemeClr>
                </a:solidFill>
              </a:rPr>
              <a:t>        </a:t>
            </a:r>
            <a:r>
              <a:rPr lang="en-IN" sz="3200" dirty="0">
                <a:solidFill>
                  <a:schemeClr val="bg1">
                    <a:lumMod val="95000"/>
                  </a:schemeClr>
                </a:solidFill>
              </a:rPr>
              <a:t>Introduction</a:t>
            </a:r>
          </a:p>
        </p:txBody>
      </p:sp>
      <p:pic>
        <p:nvPicPr>
          <p:cNvPr id="7" name="Picture 6">
            <a:extLst>
              <a:ext uri="{FF2B5EF4-FFF2-40B4-BE49-F238E27FC236}">
                <a16:creationId xmlns:a16="http://schemas.microsoft.com/office/drawing/2014/main" id="{A9D3D921-9785-E3F3-9BEB-BFE05EFDF404}"/>
              </a:ext>
            </a:extLst>
          </p:cNvPr>
          <p:cNvPicPr>
            <a:picLocks noChangeAspect="1"/>
          </p:cNvPicPr>
          <p:nvPr/>
        </p:nvPicPr>
        <p:blipFill rotWithShape="1">
          <a:blip r:embed="rId2"/>
          <a:srcRect l="86919" t="20569" r="10748" b="75243"/>
          <a:stretch/>
        </p:blipFill>
        <p:spPr>
          <a:xfrm>
            <a:off x="8742183" y="7374"/>
            <a:ext cx="387069" cy="390525"/>
          </a:xfrm>
          <a:prstGeom prst="rect">
            <a:avLst/>
          </a:prstGeom>
        </p:spPr>
      </p:pic>
    </p:spTree>
    <p:extLst>
      <p:ext uri="{BB962C8B-B14F-4D97-AF65-F5344CB8AC3E}">
        <p14:creationId xmlns:p14="http://schemas.microsoft.com/office/powerpoint/2010/main" val="686447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D5756D-E23D-1E07-05D3-F1A18DD16480}"/>
              </a:ext>
            </a:extLst>
          </p:cNvPr>
          <p:cNvSpPr txBox="1"/>
          <p:nvPr/>
        </p:nvSpPr>
        <p:spPr>
          <a:xfrm>
            <a:off x="329588" y="216555"/>
            <a:ext cx="2141933" cy="523220"/>
          </a:xfrm>
          <a:prstGeom prst="rect">
            <a:avLst/>
          </a:prstGeom>
          <a:noFill/>
        </p:spPr>
        <p:txBody>
          <a:bodyPr wrap="none" rtlCol="0">
            <a:spAutoFit/>
          </a:bodyPr>
          <a:lstStyle/>
          <a:p>
            <a:r>
              <a:rPr lang="en-US" sz="2800" b="1" dirty="0">
                <a:solidFill>
                  <a:schemeClr val="bg1">
                    <a:lumMod val="95000"/>
                  </a:schemeClr>
                </a:solidFill>
              </a:rPr>
              <a:t>Conclusion</a:t>
            </a:r>
            <a:endParaRPr lang="en-IN" sz="2800" b="1" dirty="0">
              <a:solidFill>
                <a:schemeClr val="bg1">
                  <a:lumMod val="95000"/>
                </a:schemeClr>
              </a:solidFill>
            </a:endParaRPr>
          </a:p>
        </p:txBody>
      </p:sp>
      <p:sp>
        <p:nvSpPr>
          <p:cNvPr id="6" name="Flowchart: Alternate Process 5">
            <a:extLst>
              <a:ext uri="{FF2B5EF4-FFF2-40B4-BE49-F238E27FC236}">
                <a16:creationId xmlns:a16="http://schemas.microsoft.com/office/drawing/2014/main" id="{32CBF401-3A54-FA5F-20E2-C8AC434FE298}"/>
              </a:ext>
            </a:extLst>
          </p:cNvPr>
          <p:cNvSpPr/>
          <p:nvPr/>
        </p:nvSpPr>
        <p:spPr>
          <a:xfrm>
            <a:off x="329588" y="1016500"/>
            <a:ext cx="8669632" cy="523220"/>
          </a:xfrm>
          <a:prstGeom prst="flowChartAlternateProcess">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0" i="0" dirty="0">
                <a:effectLst/>
                <a:latin typeface="-apple-system"/>
              </a:rPr>
              <a:t>The majority of the tweets were around 250 characters long, indicating that there was a lot of interest in COVID-19 among the general public.</a:t>
            </a:r>
            <a:endParaRPr lang="en-IN" dirty="0"/>
          </a:p>
        </p:txBody>
      </p:sp>
      <p:sp>
        <p:nvSpPr>
          <p:cNvPr id="7" name="Flowchart: Alternate Process 6">
            <a:extLst>
              <a:ext uri="{FF2B5EF4-FFF2-40B4-BE49-F238E27FC236}">
                <a16:creationId xmlns:a16="http://schemas.microsoft.com/office/drawing/2014/main" id="{00F09E9C-ED20-3879-CF2C-40D9DA5320F7}"/>
              </a:ext>
            </a:extLst>
          </p:cNvPr>
          <p:cNvSpPr/>
          <p:nvPr/>
        </p:nvSpPr>
        <p:spPr>
          <a:xfrm>
            <a:off x="329588" y="1681880"/>
            <a:ext cx="8669632" cy="523220"/>
          </a:xfrm>
          <a:prstGeom prst="flowChartAlternateProcess">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0" i="0" dirty="0">
                <a:effectLst/>
                <a:latin typeface="-apple-system"/>
              </a:rPr>
              <a:t>More positive tweets than neutral or negative ones were tweeted globally.</a:t>
            </a:r>
            <a:endParaRPr lang="en-IN" dirty="0"/>
          </a:p>
        </p:txBody>
      </p:sp>
      <p:sp>
        <p:nvSpPr>
          <p:cNvPr id="8" name="Flowchart: Alternate Process 7">
            <a:extLst>
              <a:ext uri="{FF2B5EF4-FFF2-40B4-BE49-F238E27FC236}">
                <a16:creationId xmlns:a16="http://schemas.microsoft.com/office/drawing/2014/main" id="{BC8A9E0A-9553-7E29-C1D2-FF4878929E7A}"/>
              </a:ext>
            </a:extLst>
          </p:cNvPr>
          <p:cNvSpPr/>
          <p:nvPr/>
        </p:nvSpPr>
        <p:spPr>
          <a:xfrm>
            <a:off x="329588" y="2347260"/>
            <a:ext cx="8669632" cy="523220"/>
          </a:xfrm>
          <a:prstGeom prst="flowChartAlternateProcess">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0" i="0" dirty="0">
                <a:effectLst/>
                <a:latin typeface="-apple-system"/>
              </a:rPr>
              <a:t>People tweeted more in March than in April since many nations imposed lockdown during this time.</a:t>
            </a:r>
            <a:endParaRPr lang="en-IN" dirty="0"/>
          </a:p>
        </p:txBody>
      </p:sp>
      <p:sp>
        <p:nvSpPr>
          <p:cNvPr id="9" name="Flowchart: Alternate Process 8">
            <a:extLst>
              <a:ext uri="{FF2B5EF4-FFF2-40B4-BE49-F238E27FC236}">
                <a16:creationId xmlns:a16="http://schemas.microsoft.com/office/drawing/2014/main" id="{7F9AC767-3895-0B98-BF28-F280626988D7}"/>
              </a:ext>
            </a:extLst>
          </p:cNvPr>
          <p:cNvSpPr/>
          <p:nvPr/>
        </p:nvSpPr>
        <p:spPr>
          <a:xfrm>
            <a:off x="329588" y="3012640"/>
            <a:ext cx="8669632" cy="523220"/>
          </a:xfrm>
          <a:prstGeom prst="flowChartAlternateProcess">
            <a:avLst/>
          </a:prstGeom>
          <a:no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b="0" i="0" dirty="0">
                <a:effectLst/>
                <a:latin typeface="-apple-system"/>
              </a:rPr>
              <a:t>The United States and England were the two countries with the most tweets.</a:t>
            </a:r>
          </a:p>
        </p:txBody>
      </p:sp>
      <p:sp>
        <p:nvSpPr>
          <p:cNvPr id="10" name="Flowchart: Alternate Process 9">
            <a:extLst>
              <a:ext uri="{FF2B5EF4-FFF2-40B4-BE49-F238E27FC236}">
                <a16:creationId xmlns:a16="http://schemas.microsoft.com/office/drawing/2014/main" id="{7FB3B7BA-87B3-FE5E-132E-7085170203C8}"/>
              </a:ext>
            </a:extLst>
          </p:cNvPr>
          <p:cNvSpPr/>
          <p:nvPr/>
        </p:nvSpPr>
        <p:spPr>
          <a:xfrm>
            <a:off x="329588" y="3678020"/>
            <a:ext cx="8669632" cy="523220"/>
          </a:xfrm>
          <a:prstGeom prst="flowChartAlternateProcess">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b="0" i="0" dirty="0">
                <a:effectLst/>
                <a:latin typeface="-apple-system"/>
              </a:rPr>
              <a:t>We saw inconsistent responses from Australia during the pandemic, with nearly equal numbers of positive and negative tweets.</a:t>
            </a:r>
            <a:endParaRPr lang="en-IN" dirty="0"/>
          </a:p>
        </p:txBody>
      </p:sp>
      <p:sp>
        <p:nvSpPr>
          <p:cNvPr id="11" name="Flowchart: Alternate Process 10">
            <a:extLst>
              <a:ext uri="{FF2B5EF4-FFF2-40B4-BE49-F238E27FC236}">
                <a16:creationId xmlns:a16="http://schemas.microsoft.com/office/drawing/2014/main" id="{4BA88C12-3033-C338-5592-F6BFF3837E36}"/>
              </a:ext>
            </a:extLst>
          </p:cNvPr>
          <p:cNvSpPr/>
          <p:nvPr/>
        </p:nvSpPr>
        <p:spPr>
          <a:xfrm>
            <a:off x="329588" y="4343400"/>
            <a:ext cx="8669632" cy="523220"/>
          </a:xfrm>
          <a:prstGeom prst="flowChartAlternateProcess">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b="0" i="0" dirty="0">
                <a:effectLst/>
                <a:latin typeface="-apple-system"/>
              </a:rPr>
              <a:t>Logistic regression algorithm gave the most accurate model fit</a:t>
            </a:r>
            <a:endParaRPr lang="en-IN" dirty="0"/>
          </a:p>
        </p:txBody>
      </p:sp>
      <p:pic>
        <p:nvPicPr>
          <p:cNvPr id="12" name="Picture 11">
            <a:extLst>
              <a:ext uri="{FF2B5EF4-FFF2-40B4-BE49-F238E27FC236}">
                <a16:creationId xmlns:a16="http://schemas.microsoft.com/office/drawing/2014/main" id="{D8894B65-4EB7-B345-974C-BA87DFE4A486}"/>
              </a:ext>
            </a:extLst>
          </p:cNvPr>
          <p:cNvPicPr>
            <a:picLocks noChangeAspect="1"/>
          </p:cNvPicPr>
          <p:nvPr/>
        </p:nvPicPr>
        <p:blipFill rotWithShape="1">
          <a:blip r:embed="rId2"/>
          <a:srcRect l="86919" t="20569" r="10748" b="75243"/>
          <a:stretch/>
        </p:blipFill>
        <p:spPr>
          <a:xfrm>
            <a:off x="8742183" y="7374"/>
            <a:ext cx="387069" cy="390525"/>
          </a:xfrm>
          <a:prstGeom prst="rect">
            <a:avLst/>
          </a:prstGeom>
        </p:spPr>
      </p:pic>
    </p:spTree>
    <p:extLst>
      <p:ext uri="{BB962C8B-B14F-4D97-AF65-F5344CB8AC3E}">
        <p14:creationId xmlns:p14="http://schemas.microsoft.com/office/powerpoint/2010/main" val="27045564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B3FB09-EEC7-18D4-06E0-BB37F28F1D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33"/>
            <a:ext cx="9144001" cy="51467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A03C5EC-634B-9145-246B-4972CDBD724B}"/>
              </a:ext>
            </a:extLst>
          </p:cNvPr>
          <p:cNvSpPr/>
          <p:nvPr/>
        </p:nvSpPr>
        <p:spPr>
          <a:xfrm>
            <a:off x="-2" y="-7620"/>
            <a:ext cx="9144002" cy="5143500"/>
          </a:xfrm>
          <a:prstGeom prst="rect">
            <a:avLst/>
          </a:prstGeom>
          <a:solidFill>
            <a:schemeClr val="tx1"/>
          </a:solidFill>
          <a:ln>
            <a:solidFill>
              <a:schemeClr val="accent6"/>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3800" b="1" spc="50" dirty="0">
                <a:ln w="9525" cmpd="sng">
                  <a:solidFill>
                    <a:schemeClr val="accent1"/>
                  </a:solidFill>
                  <a:prstDash val="solid"/>
                </a:ln>
                <a:solidFill>
                  <a:srgbClr val="70AD47">
                    <a:tint val="1000"/>
                  </a:srgbClr>
                </a:solidFill>
                <a:effectLst>
                  <a:glow rad="139700">
                    <a:schemeClr val="accent4">
                      <a:satMod val="175000"/>
                      <a:alpha val="40000"/>
                    </a:schemeClr>
                  </a:glow>
                </a:effectLst>
              </a:rPr>
              <a:t>THANK</a:t>
            </a:r>
          </a:p>
          <a:p>
            <a:pPr algn="ctr"/>
            <a:r>
              <a:rPr lang="en-US" sz="13800" b="1" spc="50" dirty="0">
                <a:ln w="9525" cmpd="sng">
                  <a:solidFill>
                    <a:schemeClr val="accent1"/>
                  </a:solidFill>
                  <a:prstDash val="solid"/>
                </a:ln>
                <a:solidFill>
                  <a:srgbClr val="70AD47">
                    <a:tint val="1000"/>
                  </a:srgbClr>
                </a:solidFill>
                <a:effectLst>
                  <a:glow rad="139700">
                    <a:schemeClr val="accent4">
                      <a:satMod val="175000"/>
                      <a:alpha val="40000"/>
                    </a:schemeClr>
                  </a:glow>
                </a:effectLst>
              </a:rPr>
              <a:t>YOU</a:t>
            </a:r>
            <a:endParaRPr lang="en-IN" sz="13800" b="1" spc="50" dirty="0">
              <a:ln w="9525" cmpd="sng">
                <a:solidFill>
                  <a:schemeClr val="accent1"/>
                </a:solidFill>
                <a:prstDash val="solid"/>
              </a:ln>
              <a:solidFill>
                <a:srgbClr val="70AD47">
                  <a:tint val="1000"/>
                </a:srgbClr>
              </a:solidFill>
              <a:effectLst>
                <a:glow rad="139700">
                  <a:schemeClr val="accent4">
                    <a:satMod val="175000"/>
                    <a:alpha val="40000"/>
                  </a:schemeClr>
                </a:glow>
              </a:effectLst>
            </a:endParaRPr>
          </a:p>
        </p:txBody>
      </p:sp>
      <p:sp>
        <p:nvSpPr>
          <p:cNvPr id="5" name="Rectangle 4">
            <a:extLst>
              <a:ext uri="{FF2B5EF4-FFF2-40B4-BE49-F238E27FC236}">
                <a16:creationId xmlns:a16="http://schemas.microsoft.com/office/drawing/2014/main" id="{07D74753-2CDC-88A3-DF37-6CAFAAE607C7}"/>
              </a:ext>
            </a:extLst>
          </p:cNvPr>
          <p:cNvSpPr/>
          <p:nvPr/>
        </p:nvSpPr>
        <p:spPr>
          <a:xfrm>
            <a:off x="121920" y="114300"/>
            <a:ext cx="8892540" cy="4930140"/>
          </a:xfrm>
          <a:prstGeom prst="rect">
            <a:avLst/>
          </a:prstGeom>
          <a:noFill/>
          <a:ln>
            <a:solidFill>
              <a:schemeClr val="accent5"/>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6" name="Rectangle 5">
            <a:extLst>
              <a:ext uri="{FF2B5EF4-FFF2-40B4-BE49-F238E27FC236}">
                <a16:creationId xmlns:a16="http://schemas.microsoft.com/office/drawing/2014/main" id="{95BFF8BD-9314-B862-FE2C-8F8EFA032E1E}"/>
              </a:ext>
            </a:extLst>
          </p:cNvPr>
          <p:cNvSpPr/>
          <p:nvPr/>
        </p:nvSpPr>
        <p:spPr>
          <a:xfrm>
            <a:off x="274320" y="266700"/>
            <a:ext cx="8618220" cy="4686300"/>
          </a:xfrm>
          <a:prstGeom prst="rect">
            <a:avLst/>
          </a:prstGeom>
          <a:noFill/>
          <a:ln>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8" name="Rectangle 7">
            <a:extLst>
              <a:ext uri="{FF2B5EF4-FFF2-40B4-BE49-F238E27FC236}">
                <a16:creationId xmlns:a16="http://schemas.microsoft.com/office/drawing/2014/main" id="{3683447F-2240-5087-4506-72A0791B58B6}"/>
              </a:ext>
            </a:extLst>
          </p:cNvPr>
          <p:cNvSpPr/>
          <p:nvPr/>
        </p:nvSpPr>
        <p:spPr>
          <a:xfrm>
            <a:off x="426720" y="419100"/>
            <a:ext cx="8290560" cy="4396740"/>
          </a:xfrm>
          <a:prstGeom prst="rect">
            <a:avLst/>
          </a:prstGeom>
          <a:noFill/>
          <a:ln>
            <a:solidFill>
              <a:schemeClr val="accent2"/>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pic>
        <p:nvPicPr>
          <p:cNvPr id="9" name="Picture 8">
            <a:extLst>
              <a:ext uri="{FF2B5EF4-FFF2-40B4-BE49-F238E27FC236}">
                <a16:creationId xmlns:a16="http://schemas.microsoft.com/office/drawing/2014/main" id="{2DD9CC3F-C314-5483-A640-64787533704C}"/>
              </a:ext>
            </a:extLst>
          </p:cNvPr>
          <p:cNvPicPr>
            <a:picLocks noChangeAspect="1"/>
          </p:cNvPicPr>
          <p:nvPr/>
        </p:nvPicPr>
        <p:blipFill rotWithShape="1">
          <a:blip r:embed="rId3"/>
          <a:srcRect l="86919" t="20569" r="10748" b="75243"/>
          <a:stretch/>
        </p:blipFill>
        <p:spPr>
          <a:xfrm>
            <a:off x="8742183" y="7374"/>
            <a:ext cx="387069" cy="390525"/>
          </a:xfrm>
          <a:prstGeom prst="rect">
            <a:avLst/>
          </a:prstGeom>
        </p:spPr>
      </p:pic>
    </p:spTree>
    <p:extLst>
      <p:ext uri="{BB962C8B-B14F-4D97-AF65-F5344CB8AC3E}">
        <p14:creationId xmlns:p14="http://schemas.microsoft.com/office/powerpoint/2010/main" val="3389025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2D1515"/>
            </a:gs>
            <a:gs pos="36000">
              <a:schemeClr val="dk1"/>
            </a:gs>
            <a:gs pos="100000">
              <a:srgbClr val="010101"/>
            </a:gs>
          </a:gsLst>
          <a:lin ang="5400012" scaled="0"/>
        </a:gradFill>
        <a:effectLst/>
      </p:bgPr>
    </p:bg>
    <p:spTree>
      <p:nvGrpSpPr>
        <p:cNvPr id="1" name="Shape 55"/>
        <p:cNvGrpSpPr/>
        <p:nvPr/>
      </p:nvGrpSpPr>
      <p:grpSpPr>
        <a:xfrm>
          <a:off x="0" y="0"/>
          <a:ext cx="0" cy="0"/>
          <a:chOff x="0" y="0"/>
          <a:chExt cx="0" cy="0"/>
        </a:xfrm>
      </p:grpSpPr>
      <p:sp>
        <p:nvSpPr>
          <p:cNvPr id="56" name="Google Shape;56;p16"/>
          <p:cNvSpPr txBox="1">
            <a:spLocks noGrp="1"/>
          </p:cNvSpPr>
          <p:nvPr>
            <p:ph type="title"/>
          </p:nvPr>
        </p:nvSpPr>
        <p:spPr>
          <a:xfrm>
            <a:off x="457200" y="411025"/>
            <a:ext cx="82296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solidFill>
                  <a:schemeClr val="lt1"/>
                </a:solidFill>
              </a:rPr>
              <a:t>Steps Involved  in M</a:t>
            </a:r>
            <a:r>
              <a:rPr lang="en-IN" dirty="0">
                <a:solidFill>
                  <a:schemeClr val="lt1"/>
                </a:solidFill>
              </a:rPr>
              <a:t>a</a:t>
            </a:r>
            <a:r>
              <a:rPr lang="en" dirty="0">
                <a:solidFill>
                  <a:schemeClr val="lt1"/>
                </a:solidFill>
              </a:rPr>
              <a:t>chine Learning</a:t>
            </a:r>
            <a:endParaRPr dirty="0">
              <a:solidFill>
                <a:schemeClr val="lt1"/>
              </a:solidFill>
            </a:endParaRPr>
          </a:p>
        </p:txBody>
      </p:sp>
      <p:sp>
        <p:nvSpPr>
          <p:cNvPr id="57" name="Google Shape;57;p16"/>
          <p:cNvSpPr/>
          <p:nvPr/>
        </p:nvSpPr>
        <p:spPr>
          <a:xfrm>
            <a:off x="457201" y="1575131"/>
            <a:ext cx="2325180" cy="1325549"/>
          </a:xfrm>
          <a:custGeom>
            <a:avLst/>
            <a:gdLst/>
            <a:ahLst/>
            <a:cxnLst/>
            <a:rect l="l" t="t" r="r" b="b"/>
            <a:pathLst>
              <a:path w="32311" h="18420" extrusionOk="0">
                <a:moveTo>
                  <a:pt x="0" y="0"/>
                </a:moveTo>
                <a:lnTo>
                  <a:pt x="7964" y="9210"/>
                </a:lnTo>
                <a:lnTo>
                  <a:pt x="0" y="18420"/>
                </a:lnTo>
                <a:lnTo>
                  <a:pt x="24347" y="18420"/>
                </a:lnTo>
                <a:lnTo>
                  <a:pt x="32311" y="9210"/>
                </a:lnTo>
                <a:lnTo>
                  <a:pt x="24347" y="0"/>
                </a:lnTo>
                <a:close/>
              </a:path>
            </a:pathLst>
          </a:custGeom>
          <a:noFill/>
          <a:ln w="38100" cap="flat" cmpd="sng">
            <a:solidFill>
              <a:schemeClr val="accent1"/>
            </a:solidFill>
            <a:prstDash val="solid"/>
            <a:round/>
            <a:headEnd type="none" w="sm" len="sm"/>
            <a:tailEnd type="none" w="sm" len="sm"/>
          </a:ln>
          <a:effectLst>
            <a:outerShdw blurRad="314325" dist="19050" dir="540000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6"/>
          <p:cNvSpPr txBox="1"/>
          <p:nvPr/>
        </p:nvSpPr>
        <p:spPr>
          <a:xfrm>
            <a:off x="688490" y="3580071"/>
            <a:ext cx="1812900" cy="570183"/>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dirty="0">
                <a:solidFill>
                  <a:schemeClr val="lt1"/>
                </a:solidFill>
                <a:latin typeface="Roboto"/>
                <a:ea typeface="Roboto"/>
                <a:cs typeface="Roboto"/>
                <a:sym typeface="Roboto"/>
              </a:rPr>
              <a:t>To get the brief insight of the data</a:t>
            </a:r>
            <a:endParaRPr sz="1200" dirty="0">
              <a:solidFill>
                <a:schemeClr val="lt1"/>
              </a:solidFill>
              <a:latin typeface="Roboto"/>
              <a:ea typeface="Roboto"/>
              <a:cs typeface="Roboto"/>
              <a:sym typeface="Roboto"/>
            </a:endParaRPr>
          </a:p>
        </p:txBody>
      </p:sp>
      <p:sp>
        <p:nvSpPr>
          <p:cNvPr id="59" name="Google Shape;59;p16"/>
          <p:cNvSpPr txBox="1"/>
          <p:nvPr/>
        </p:nvSpPr>
        <p:spPr>
          <a:xfrm>
            <a:off x="713341" y="3191891"/>
            <a:ext cx="1812900" cy="250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dirty="0">
                <a:solidFill>
                  <a:schemeClr val="accent1"/>
                </a:solidFill>
                <a:latin typeface="Fira Sans Extra Condensed Medium"/>
                <a:ea typeface="Fira Sans Extra Condensed Medium"/>
                <a:cs typeface="Fira Sans Extra Condensed Medium"/>
                <a:sym typeface="Fira Sans Extra Condensed Medium"/>
              </a:rPr>
              <a:t>EDA</a:t>
            </a:r>
            <a:endParaRPr sz="2000"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60" name="Google Shape;60;p16"/>
          <p:cNvSpPr/>
          <p:nvPr/>
        </p:nvSpPr>
        <p:spPr>
          <a:xfrm>
            <a:off x="4394175" y="1575131"/>
            <a:ext cx="2323021" cy="1325549"/>
          </a:xfrm>
          <a:custGeom>
            <a:avLst/>
            <a:gdLst/>
            <a:ahLst/>
            <a:cxnLst/>
            <a:rect l="l" t="t" r="r" b="b"/>
            <a:pathLst>
              <a:path w="32281" h="18420" extrusionOk="0">
                <a:moveTo>
                  <a:pt x="1" y="0"/>
                </a:moveTo>
                <a:lnTo>
                  <a:pt x="7934" y="9210"/>
                </a:lnTo>
                <a:lnTo>
                  <a:pt x="1" y="18420"/>
                </a:lnTo>
                <a:lnTo>
                  <a:pt x="24348" y="18420"/>
                </a:lnTo>
                <a:lnTo>
                  <a:pt x="32281" y="9210"/>
                </a:lnTo>
                <a:lnTo>
                  <a:pt x="24348" y="0"/>
                </a:lnTo>
                <a:close/>
              </a:path>
            </a:pathLst>
          </a:custGeom>
          <a:noFill/>
          <a:ln w="38100" cap="flat" cmpd="sng">
            <a:solidFill>
              <a:schemeClr val="accent3"/>
            </a:solidFill>
            <a:prstDash val="solid"/>
            <a:round/>
            <a:headEnd type="none" w="sm" len="sm"/>
            <a:tailEnd type="none" w="sm" len="sm"/>
          </a:ln>
          <a:effectLst>
            <a:outerShdw blurRad="314325" dist="19050" dir="540000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6"/>
          <p:cNvSpPr txBox="1"/>
          <p:nvPr/>
        </p:nvSpPr>
        <p:spPr>
          <a:xfrm>
            <a:off x="4672936" y="3566585"/>
            <a:ext cx="1765500" cy="1331986"/>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dirty="0">
                <a:solidFill>
                  <a:schemeClr val="lt1"/>
                </a:solidFill>
                <a:latin typeface="Roboto"/>
                <a:ea typeface="Roboto"/>
                <a:cs typeface="Roboto"/>
                <a:sym typeface="Roboto"/>
              </a:rPr>
              <a:t>Before applying ML algorithms preprocessing of data is needed so that algorithms can work efficiently</a:t>
            </a:r>
            <a:endParaRPr sz="1200" dirty="0">
              <a:solidFill>
                <a:schemeClr val="lt1"/>
              </a:solidFill>
              <a:latin typeface="Roboto"/>
              <a:ea typeface="Roboto"/>
              <a:cs typeface="Roboto"/>
              <a:sym typeface="Roboto"/>
            </a:endParaRPr>
          </a:p>
        </p:txBody>
      </p:sp>
      <p:sp>
        <p:nvSpPr>
          <p:cNvPr id="62" name="Google Shape;62;p16"/>
          <p:cNvSpPr txBox="1"/>
          <p:nvPr/>
        </p:nvSpPr>
        <p:spPr>
          <a:xfrm>
            <a:off x="4672936" y="3191891"/>
            <a:ext cx="1765500" cy="25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accent3"/>
                </a:solidFill>
                <a:latin typeface="Fira Sans Extra Condensed Medium"/>
                <a:ea typeface="Fira Sans Extra Condensed Medium"/>
                <a:cs typeface="Fira Sans Extra Condensed Medium"/>
                <a:sym typeface="Fira Sans Extra Condensed Medium"/>
              </a:rPr>
              <a:t>Preprocceing</a:t>
            </a:r>
            <a:endParaRPr sz="2000" dirty="0">
              <a:solidFill>
                <a:schemeClr val="accent3"/>
              </a:solidFill>
              <a:latin typeface="Fira Sans Extra Condensed Medium"/>
              <a:ea typeface="Fira Sans Extra Condensed Medium"/>
              <a:cs typeface="Fira Sans Extra Condensed Medium"/>
              <a:sym typeface="Fira Sans Extra Condensed Medium"/>
            </a:endParaRPr>
          </a:p>
        </p:txBody>
      </p:sp>
      <p:sp>
        <p:nvSpPr>
          <p:cNvPr id="63" name="Google Shape;63;p16"/>
          <p:cNvSpPr/>
          <p:nvPr/>
        </p:nvSpPr>
        <p:spPr>
          <a:xfrm>
            <a:off x="2424573" y="1575131"/>
            <a:ext cx="2325252" cy="1325549"/>
          </a:xfrm>
          <a:custGeom>
            <a:avLst/>
            <a:gdLst/>
            <a:ahLst/>
            <a:cxnLst/>
            <a:rect l="l" t="t" r="r" b="b"/>
            <a:pathLst>
              <a:path w="32312" h="18420" extrusionOk="0">
                <a:moveTo>
                  <a:pt x="1" y="0"/>
                </a:moveTo>
                <a:lnTo>
                  <a:pt x="7964" y="9210"/>
                </a:lnTo>
                <a:lnTo>
                  <a:pt x="1" y="18420"/>
                </a:lnTo>
                <a:lnTo>
                  <a:pt x="24378" y="18420"/>
                </a:lnTo>
                <a:lnTo>
                  <a:pt x="32311" y="9210"/>
                </a:lnTo>
                <a:lnTo>
                  <a:pt x="24378" y="0"/>
                </a:lnTo>
                <a:close/>
              </a:path>
            </a:pathLst>
          </a:custGeom>
          <a:noFill/>
          <a:ln w="38100" cap="flat" cmpd="sng">
            <a:solidFill>
              <a:schemeClr val="accent2"/>
            </a:solidFill>
            <a:prstDash val="solid"/>
            <a:round/>
            <a:headEnd type="none" w="sm" len="sm"/>
            <a:tailEnd type="none" w="sm" len="sm"/>
          </a:ln>
          <a:effectLst>
            <a:outerShdw blurRad="314325" dist="19050" dir="5400000"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6"/>
          <p:cNvSpPr txBox="1"/>
          <p:nvPr/>
        </p:nvSpPr>
        <p:spPr>
          <a:xfrm>
            <a:off x="2704413" y="3653473"/>
            <a:ext cx="1765500" cy="570184"/>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IN" sz="1200" dirty="0">
                <a:solidFill>
                  <a:schemeClr val="lt1"/>
                </a:solidFill>
                <a:latin typeface="Roboto"/>
                <a:ea typeface="Roboto"/>
                <a:cs typeface="Roboto"/>
                <a:sym typeface="Roboto"/>
              </a:rPr>
              <a:t>T</a:t>
            </a:r>
            <a:r>
              <a:rPr lang="en" sz="1200" dirty="0">
                <a:solidFill>
                  <a:schemeClr val="lt1"/>
                </a:solidFill>
                <a:latin typeface="Roboto"/>
                <a:ea typeface="Roboto"/>
                <a:cs typeface="Roboto"/>
                <a:sym typeface="Roboto"/>
              </a:rPr>
              <a:t>o clean the data the data before applying preprocessing</a:t>
            </a:r>
            <a:endParaRPr sz="1200" dirty="0">
              <a:solidFill>
                <a:schemeClr val="lt1"/>
              </a:solidFill>
              <a:latin typeface="Roboto"/>
              <a:ea typeface="Roboto"/>
              <a:cs typeface="Roboto"/>
              <a:sym typeface="Roboto"/>
            </a:endParaRPr>
          </a:p>
        </p:txBody>
      </p:sp>
      <p:sp>
        <p:nvSpPr>
          <p:cNvPr id="65" name="Google Shape;65;p16"/>
          <p:cNvSpPr txBox="1"/>
          <p:nvPr/>
        </p:nvSpPr>
        <p:spPr>
          <a:xfrm>
            <a:off x="2704449" y="3191891"/>
            <a:ext cx="1765500" cy="25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accent2"/>
                </a:solidFill>
                <a:latin typeface="Fira Sans Extra Condensed Medium"/>
                <a:ea typeface="Fira Sans Extra Condensed Medium"/>
                <a:cs typeface="Fira Sans Extra Condensed Medium"/>
                <a:sym typeface="Fira Sans Extra Condensed Medium"/>
              </a:rPr>
              <a:t>Feature Engineering</a:t>
            </a:r>
            <a:endParaRPr sz="2000" dirty="0">
              <a:solidFill>
                <a:schemeClr val="accent2"/>
              </a:solidFill>
              <a:latin typeface="Fira Sans Extra Condensed Medium"/>
              <a:ea typeface="Fira Sans Extra Condensed Medium"/>
              <a:cs typeface="Fira Sans Extra Condensed Medium"/>
              <a:sym typeface="Fira Sans Extra Condensed Medium"/>
            </a:endParaRPr>
          </a:p>
        </p:txBody>
      </p:sp>
      <p:sp>
        <p:nvSpPr>
          <p:cNvPr id="66" name="Google Shape;66;p16"/>
          <p:cNvSpPr/>
          <p:nvPr/>
        </p:nvSpPr>
        <p:spPr>
          <a:xfrm>
            <a:off x="6361619" y="1575131"/>
            <a:ext cx="2325180" cy="1325549"/>
          </a:xfrm>
          <a:custGeom>
            <a:avLst/>
            <a:gdLst/>
            <a:ahLst/>
            <a:cxnLst/>
            <a:rect l="l" t="t" r="r" b="b"/>
            <a:pathLst>
              <a:path w="32311" h="18420" extrusionOk="0">
                <a:moveTo>
                  <a:pt x="0" y="0"/>
                </a:moveTo>
                <a:lnTo>
                  <a:pt x="7933" y="9210"/>
                </a:lnTo>
                <a:lnTo>
                  <a:pt x="0" y="18420"/>
                </a:lnTo>
                <a:lnTo>
                  <a:pt x="24347" y="18420"/>
                </a:lnTo>
                <a:lnTo>
                  <a:pt x="32311" y="9210"/>
                </a:lnTo>
                <a:lnTo>
                  <a:pt x="24347" y="0"/>
                </a:lnTo>
                <a:close/>
              </a:path>
            </a:pathLst>
          </a:custGeom>
          <a:noFill/>
          <a:ln w="38100" cap="flat" cmpd="sng">
            <a:solidFill>
              <a:schemeClr val="accent4"/>
            </a:solidFill>
            <a:prstDash val="solid"/>
            <a:round/>
            <a:headEnd type="none" w="sm" len="sm"/>
            <a:tailEnd type="none" w="sm" len="sm"/>
          </a:ln>
          <a:effectLst>
            <a:outerShdw blurRad="314325" dist="19050" dir="5400000" algn="bl" rotWithShape="0">
              <a:schemeClr val="accent4"/>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6"/>
          <p:cNvSpPr txBox="1"/>
          <p:nvPr/>
        </p:nvSpPr>
        <p:spPr>
          <a:xfrm>
            <a:off x="6641459" y="3576941"/>
            <a:ext cx="1765500" cy="719288"/>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dirty="0">
                <a:solidFill>
                  <a:schemeClr val="lt1"/>
                </a:solidFill>
                <a:latin typeface="Roboto"/>
                <a:ea typeface="Roboto"/>
                <a:cs typeface="Roboto"/>
                <a:sym typeface="Roboto"/>
              </a:rPr>
              <a:t>The final part where the models will be implemented  </a:t>
            </a:r>
            <a:endParaRPr sz="1200" dirty="0">
              <a:solidFill>
                <a:schemeClr val="lt1"/>
              </a:solidFill>
              <a:latin typeface="Roboto"/>
              <a:ea typeface="Roboto"/>
              <a:cs typeface="Roboto"/>
              <a:sym typeface="Roboto"/>
            </a:endParaRPr>
          </a:p>
        </p:txBody>
      </p:sp>
      <p:sp>
        <p:nvSpPr>
          <p:cNvPr id="68" name="Google Shape;68;p16"/>
          <p:cNvSpPr txBox="1"/>
          <p:nvPr/>
        </p:nvSpPr>
        <p:spPr>
          <a:xfrm>
            <a:off x="6641459" y="3191891"/>
            <a:ext cx="1765500" cy="25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accent4"/>
                </a:solidFill>
                <a:latin typeface="Fira Sans Extra Condensed Medium"/>
                <a:ea typeface="Fira Sans Extra Condensed Medium"/>
                <a:cs typeface="Fira Sans Extra Condensed Medium"/>
                <a:sym typeface="Fira Sans Extra Condensed Medium"/>
              </a:rPr>
              <a:t>Model Implementation</a:t>
            </a:r>
            <a:endParaRPr sz="2000" dirty="0">
              <a:solidFill>
                <a:schemeClr val="accent4"/>
              </a:solidFill>
              <a:latin typeface="Fira Sans Extra Condensed Medium"/>
              <a:ea typeface="Fira Sans Extra Condensed Medium"/>
              <a:cs typeface="Fira Sans Extra Condensed Medium"/>
              <a:sym typeface="Fira Sans Extra Condensed Medium"/>
            </a:endParaRPr>
          </a:p>
        </p:txBody>
      </p:sp>
      <p:pic>
        <p:nvPicPr>
          <p:cNvPr id="5" name="Graphic 4">
            <a:extLst>
              <a:ext uri="{FF2B5EF4-FFF2-40B4-BE49-F238E27FC236}">
                <a16:creationId xmlns:a16="http://schemas.microsoft.com/office/drawing/2014/main" id="{28BA7EFA-7986-C1EC-AB4C-2FA4841AB58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b="14799"/>
          <a:stretch/>
        </p:blipFill>
        <p:spPr>
          <a:xfrm>
            <a:off x="1303343" y="1987328"/>
            <a:ext cx="531431" cy="565976"/>
          </a:xfrm>
          <a:prstGeom prst="rect">
            <a:avLst/>
          </a:prstGeom>
          <a:effectLst>
            <a:glow rad="139700">
              <a:schemeClr val="accent2">
                <a:satMod val="175000"/>
                <a:alpha val="40000"/>
              </a:schemeClr>
            </a:glow>
          </a:effectLst>
        </p:spPr>
      </p:pic>
      <p:pic>
        <p:nvPicPr>
          <p:cNvPr id="7" name="Graphic 6" descr="Processor">
            <a:extLst>
              <a:ext uri="{FF2B5EF4-FFF2-40B4-BE49-F238E27FC236}">
                <a16:creationId xmlns:a16="http://schemas.microsoft.com/office/drawing/2014/main" id="{718BDBE1-A828-39CC-7759-8DF25A651C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59786" y="1953165"/>
            <a:ext cx="591871" cy="591871"/>
          </a:xfrm>
          <a:prstGeom prst="rect">
            <a:avLst/>
          </a:prstGeom>
          <a:effectLst>
            <a:glow rad="101600">
              <a:schemeClr val="accent3">
                <a:satMod val="175000"/>
                <a:alpha val="40000"/>
              </a:schemeClr>
            </a:glow>
          </a:effectLst>
        </p:spPr>
      </p:pic>
      <p:pic>
        <p:nvPicPr>
          <p:cNvPr id="9" name="Graphic 8">
            <a:extLst>
              <a:ext uri="{FF2B5EF4-FFF2-40B4-BE49-F238E27FC236}">
                <a16:creationId xmlns:a16="http://schemas.microsoft.com/office/drawing/2014/main" id="{9FAF7BFA-1498-9391-9B07-6DB5AA2070A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73862" y="1987328"/>
            <a:ext cx="565975" cy="707470"/>
          </a:xfrm>
          <a:prstGeom prst="rect">
            <a:avLst/>
          </a:prstGeom>
          <a:effectLst>
            <a:glow rad="101600">
              <a:schemeClr val="accent2">
                <a:satMod val="175000"/>
                <a:alpha val="40000"/>
              </a:schemeClr>
            </a:glow>
          </a:effectLst>
        </p:spPr>
      </p:pic>
      <p:pic>
        <p:nvPicPr>
          <p:cNvPr id="11" name="Graphic 10" descr="Lightbulb and gear">
            <a:extLst>
              <a:ext uri="{FF2B5EF4-FFF2-40B4-BE49-F238E27FC236}">
                <a16:creationId xmlns:a16="http://schemas.microsoft.com/office/drawing/2014/main" id="{9F1EFA43-5AC4-2BB5-3F52-7B4EAFB7F8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227157" y="1937061"/>
            <a:ext cx="616243" cy="616243"/>
          </a:xfrm>
          <a:prstGeom prst="rect">
            <a:avLst/>
          </a:prstGeom>
          <a:effectLst>
            <a:glow rad="139700">
              <a:schemeClr val="accent4">
                <a:satMod val="175000"/>
                <a:alpha val="40000"/>
              </a:schemeClr>
            </a:glow>
          </a:effectLst>
        </p:spPr>
      </p:pic>
      <p:pic>
        <p:nvPicPr>
          <p:cNvPr id="12" name="Picture 11">
            <a:extLst>
              <a:ext uri="{FF2B5EF4-FFF2-40B4-BE49-F238E27FC236}">
                <a16:creationId xmlns:a16="http://schemas.microsoft.com/office/drawing/2014/main" id="{16DFF3CA-BC7B-1971-5842-920590BF4BD6}"/>
              </a:ext>
            </a:extLst>
          </p:cNvPr>
          <p:cNvPicPr>
            <a:picLocks noChangeAspect="1"/>
          </p:cNvPicPr>
          <p:nvPr/>
        </p:nvPicPr>
        <p:blipFill rotWithShape="1">
          <a:blip r:embed="rId11"/>
          <a:srcRect l="86919" t="20569" r="10748" b="75243"/>
          <a:stretch/>
        </p:blipFill>
        <p:spPr>
          <a:xfrm>
            <a:off x="8742183" y="7374"/>
            <a:ext cx="387069" cy="3905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08881BA-16DD-EF20-EE59-A913386CEF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45" y="898720"/>
            <a:ext cx="4448153" cy="3203757"/>
          </a:xfrm>
          <a:prstGeom prst="rect">
            <a:avLst/>
          </a:prstGeom>
          <a:noFill/>
          <a:effectLst>
            <a:glow rad="1397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905C304-13DF-A934-ECEF-5381538BB09E}"/>
              </a:ext>
            </a:extLst>
          </p:cNvPr>
          <p:cNvSpPr txBox="1"/>
          <p:nvPr/>
        </p:nvSpPr>
        <p:spPr>
          <a:xfrm>
            <a:off x="123845" y="4400866"/>
            <a:ext cx="8794202" cy="523220"/>
          </a:xfrm>
          <a:prstGeom prst="rect">
            <a:avLst/>
          </a:prstGeom>
          <a:solidFill>
            <a:schemeClr val="bg2">
              <a:lumMod val="40000"/>
              <a:lumOff val="60000"/>
              <a:alpha val="20000"/>
            </a:schemeClr>
          </a:solidFill>
          <a:effectLst>
            <a:softEdge rad="31750"/>
          </a:effectLst>
        </p:spPr>
        <p:txBody>
          <a:bodyPr wrap="square" rtlCol="0">
            <a:spAutoFit/>
          </a:bodyPr>
          <a:lstStyle/>
          <a:p>
            <a:r>
              <a:rPr lang="en-US" dirty="0">
                <a:solidFill>
                  <a:schemeClr val="bg1">
                    <a:lumMod val="95000"/>
                  </a:schemeClr>
                </a:solidFill>
              </a:rPr>
              <a:t>There are six features and 4157 rows are present. The data is of 30 days from 16</a:t>
            </a:r>
            <a:r>
              <a:rPr lang="en-US" baseline="30000" dirty="0">
                <a:solidFill>
                  <a:schemeClr val="bg1">
                    <a:lumMod val="95000"/>
                  </a:schemeClr>
                </a:solidFill>
              </a:rPr>
              <a:t>th</a:t>
            </a:r>
            <a:r>
              <a:rPr lang="en-US" dirty="0">
                <a:solidFill>
                  <a:schemeClr val="bg1">
                    <a:lumMod val="95000"/>
                  </a:schemeClr>
                </a:solidFill>
              </a:rPr>
              <a:t> March to 14</a:t>
            </a:r>
            <a:r>
              <a:rPr lang="en-US" baseline="30000" dirty="0">
                <a:solidFill>
                  <a:schemeClr val="bg1">
                    <a:lumMod val="95000"/>
                  </a:schemeClr>
                </a:solidFill>
              </a:rPr>
              <a:t>th</a:t>
            </a:r>
            <a:r>
              <a:rPr lang="en-US" dirty="0">
                <a:solidFill>
                  <a:schemeClr val="bg1">
                    <a:lumMod val="95000"/>
                  </a:schemeClr>
                </a:solidFill>
              </a:rPr>
              <a:t> April 2020. There are a lot of locations and based on tweets there are 5 sentiments. </a:t>
            </a:r>
            <a:endParaRPr lang="en-IN" dirty="0">
              <a:solidFill>
                <a:schemeClr val="bg1">
                  <a:lumMod val="95000"/>
                </a:schemeClr>
              </a:solidFill>
            </a:endParaRPr>
          </a:p>
        </p:txBody>
      </p:sp>
      <p:pic>
        <p:nvPicPr>
          <p:cNvPr id="5" name="Picture 2">
            <a:extLst>
              <a:ext uri="{FF2B5EF4-FFF2-40B4-BE49-F238E27FC236}">
                <a16:creationId xmlns:a16="http://schemas.microsoft.com/office/drawing/2014/main" id="{1CBAB6C6-A09F-3FB5-B18E-8416D45C0C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2152" y="898719"/>
            <a:ext cx="4188003" cy="3203757"/>
          </a:xfrm>
          <a:prstGeom prst="rect">
            <a:avLst/>
          </a:prstGeom>
          <a:noFill/>
          <a:effectLst>
            <a:glow rad="1397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C109E18-C616-1D40-98EF-C16F75A24D65}"/>
              </a:ext>
            </a:extLst>
          </p:cNvPr>
          <p:cNvSpPr txBox="1"/>
          <p:nvPr/>
        </p:nvSpPr>
        <p:spPr>
          <a:xfrm>
            <a:off x="123848" y="125361"/>
            <a:ext cx="4641014" cy="523220"/>
          </a:xfrm>
          <a:prstGeom prst="rect">
            <a:avLst/>
          </a:prstGeom>
          <a:noFill/>
        </p:spPr>
        <p:txBody>
          <a:bodyPr wrap="none" rtlCol="0">
            <a:spAutoFit/>
          </a:bodyPr>
          <a:lstStyle/>
          <a:p>
            <a:r>
              <a:rPr lang="en-US" sz="2800" b="1" dirty="0">
                <a:solidFill>
                  <a:schemeClr val="bg1">
                    <a:lumMod val="95000"/>
                  </a:schemeClr>
                </a:solidFill>
              </a:rPr>
              <a:t>Exploratory Data Analysis</a:t>
            </a:r>
            <a:endParaRPr lang="en-IN" sz="2800" b="1" dirty="0">
              <a:solidFill>
                <a:schemeClr val="bg1">
                  <a:lumMod val="95000"/>
                </a:schemeClr>
              </a:solidFill>
            </a:endParaRPr>
          </a:p>
        </p:txBody>
      </p:sp>
      <p:grpSp>
        <p:nvGrpSpPr>
          <p:cNvPr id="13" name="Group 12">
            <a:extLst>
              <a:ext uri="{FF2B5EF4-FFF2-40B4-BE49-F238E27FC236}">
                <a16:creationId xmlns:a16="http://schemas.microsoft.com/office/drawing/2014/main" id="{40E1A112-D0E0-3193-0E80-C8FEEA742BF6}"/>
              </a:ext>
            </a:extLst>
          </p:cNvPr>
          <p:cNvGrpSpPr/>
          <p:nvPr/>
        </p:nvGrpSpPr>
        <p:grpSpPr>
          <a:xfrm>
            <a:off x="4277033" y="34802"/>
            <a:ext cx="4641014" cy="700548"/>
            <a:chOff x="4277033" y="88142"/>
            <a:chExt cx="4641014" cy="700548"/>
          </a:xfrm>
        </p:grpSpPr>
        <p:sp>
          <p:nvSpPr>
            <p:cNvPr id="8" name="Minus Sign 7">
              <a:extLst>
                <a:ext uri="{FF2B5EF4-FFF2-40B4-BE49-F238E27FC236}">
                  <a16:creationId xmlns:a16="http://schemas.microsoft.com/office/drawing/2014/main" id="{ACD27689-A189-5935-E015-F3A1D584FB65}"/>
                </a:ext>
              </a:extLst>
            </p:cNvPr>
            <p:cNvSpPr/>
            <p:nvPr/>
          </p:nvSpPr>
          <p:spPr>
            <a:xfrm flipV="1">
              <a:off x="4277033" y="88142"/>
              <a:ext cx="4641014" cy="700548"/>
            </a:xfrm>
            <a:prstGeom prst="mathMinu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ight Triangle 8">
              <a:extLst>
                <a:ext uri="{FF2B5EF4-FFF2-40B4-BE49-F238E27FC236}">
                  <a16:creationId xmlns:a16="http://schemas.microsoft.com/office/drawing/2014/main" id="{6710F54F-0755-641A-1A90-A34BB7CF153B}"/>
                </a:ext>
              </a:extLst>
            </p:cNvPr>
            <p:cNvSpPr/>
            <p:nvPr/>
          </p:nvSpPr>
          <p:spPr>
            <a:xfrm flipV="1">
              <a:off x="8296767" y="354728"/>
              <a:ext cx="370885" cy="176784"/>
            </a:xfrm>
            <a:prstGeom prst="r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11" name="Picture 10">
            <a:extLst>
              <a:ext uri="{FF2B5EF4-FFF2-40B4-BE49-F238E27FC236}">
                <a16:creationId xmlns:a16="http://schemas.microsoft.com/office/drawing/2014/main" id="{FBE4E06F-541F-25E8-4C5D-2B46EB540BFD}"/>
              </a:ext>
            </a:extLst>
          </p:cNvPr>
          <p:cNvPicPr>
            <a:picLocks noChangeAspect="1"/>
          </p:cNvPicPr>
          <p:nvPr/>
        </p:nvPicPr>
        <p:blipFill rotWithShape="1">
          <a:blip r:embed="rId4"/>
          <a:srcRect l="86919" t="20569" r="10748" b="75243"/>
          <a:stretch/>
        </p:blipFill>
        <p:spPr>
          <a:xfrm>
            <a:off x="8742183" y="7374"/>
            <a:ext cx="387069" cy="390525"/>
          </a:xfrm>
          <a:prstGeom prst="rect">
            <a:avLst/>
          </a:prstGeom>
        </p:spPr>
      </p:pic>
    </p:spTree>
    <p:extLst>
      <p:ext uri="{BB962C8B-B14F-4D97-AF65-F5344CB8AC3E}">
        <p14:creationId xmlns:p14="http://schemas.microsoft.com/office/powerpoint/2010/main" val="2216223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2D1515"/>
            </a:gs>
            <a:gs pos="36000">
              <a:schemeClr val="dk1"/>
            </a:gs>
            <a:gs pos="100000">
              <a:srgbClr val="010101"/>
            </a:gs>
          </a:gsLst>
          <a:lin ang="5400012" scaled="0"/>
        </a:gradFill>
        <a:effectLst/>
      </p:bgPr>
    </p:bg>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185702" y="173234"/>
            <a:ext cx="3088641" cy="45116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EDA Observations</a:t>
            </a:r>
            <a:endParaRPr dirty="0">
              <a:solidFill>
                <a:schemeClr val="lt1"/>
              </a:solidFill>
            </a:endParaRPr>
          </a:p>
        </p:txBody>
      </p:sp>
      <p:sp>
        <p:nvSpPr>
          <p:cNvPr id="88" name="Google Shape;88;p17"/>
          <p:cNvSpPr/>
          <p:nvPr/>
        </p:nvSpPr>
        <p:spPr>
          <a:xfrm flipH="1">
            <a:off x="1999604" y="1837670"/>
            <a:ext cx="1943849" cy="1972738"/>
          </a:xfrm>
          <a:custGeom>
            <a:avLst/>
            <a:gdLst/>
            <a:ahLst/>
            <a:cxnLst/>
            <a:rect l="l" t="t" r="r" b="b"/>
            <a:pathLst>
              <a:path w="28664" h="29090" extrusionOk="0">
                <a:moveTo>
                  <a:pt x="8268" y="22585"/>
                </a:moveTo>
                <a:cubicBezTo>
                  <a:pt x="10487" y="23314"/>
                  <a:pt x="12858" y="23344"/>
                  <a:pt x="15107" y="22645"/>
                </a:cubicBezTo>
                <a:cubicBezTo>
                  <a:pt x="15198" y="22615"/>
                  <a:pt x="15320" y="22585"/>
                  <a:pt x="15411" y="22554"/>
                </a:cubicBezTo>
                <a:lnTo>
                  <a:pt x="15624" y="22493"/>
                </a:lnTo>
                <a:cubicBezTo>
                  <a:pt x="17509" y="21977"/>
                  <a:pt x="19454" y="22341"/>
                  <a:pt x="21034" y="23496"/>
                </a:cubicBezTo>
                <a:cubicBezTo>
                  <a:pt x="22645" y="24651"/>
                  <a:pt x="23618" y="26475"/>
                  <a:pt x="23679" y="28451"/>
                </a:cubicBezTo>
                <a:cubicBezTo>
                  <a:pt x="23679" y="28603"/>
                  <a:pt x="23679" y="28755"/>
                  <a:pt x="23679" y="28907"/>
                </a:cubicBezTo>
                <a:lnTo>
                  <a:pt x="28664" y="29089"/>
                </a:lnTo>
                <a:cubicBezTo>
                  <a:pt x="28664" y="28816"/>
                  <a:pt x="28664" y="28542"/>
                  <a:pt x="28664" y="28269"/>
                </a:cubicBezTo>
                <a:cubicBezTo>
                  <a:pt x="28542" y="24743"/>
                  <a:pt x="26840" y="21551"/>
                  <a:pt x="23983" y="19454"/>
                </a:cubicBezTo>
                <a:cubicBezTo>
                  <a:pt x="23496" y="19119"/>
                  <a:pt x="22980" y="18785"/>
                  <a:pt x="22433" y="18512"/>
                </a:cubicBezTo>
                <a:cubicBezTo>
                  <a:pt x="20974" y="17934"/>
                  <a:pt x="17448" y="17083"/>
                  <a:pt x="13618" y="17904"/>
                </a:cubicBezTo>
                <a:cubicBezTo>
                  <a:pt x="12372" y="18268"/>
                  <a:pt x="11034" y="18268"/>
                  <a:pt x="9818" y="17843"/>
                </a:cubicBezTo>
                <a:cubicBezTo>
                  <a:pt x="8177" y="17326"/>
                  <a:pt x="6870" y="16201"/>
                  <a:pt x="6080" y="14682"/>
                </a:cubicBezTo>
                <a:cubicBezTo>
                  <a:pt x="5289" y="13132"/>
                  <a:pt x="5168" y="11399"/>
                  <a:pt x="5685" y="9788"/>
                </a:cubicBezTo>
                <a:cubicBezTo>
                  <a:pt x="6232" y="8147"/>
                  <a:pt x="7356" y="6840"/>
                  <a:pt x="8876" y="6049"/>
                </a:cubicBezTo>
                <a:cubicBezTo>
                  <a:pt x="10396" y="5289"/>
                  <a:pt x="12128" y="5137"/>
                  <a:pt x="13770" y="5685"/>
                </a:cubicBezTo>
                <a:cubicBezTo>
                  <a:pt x="15016" y="6080"/>
                  <a:pt x="16110" y="6840"/>
                  <a:pt x="16901" y="7903"/>
                </a:cubicBezTo>
                <a:lnTo>
                  <a:pt x="20882" y="4894"/>
                </a:lnTo>
                <a:cubicBezTo>
                  <a:pt x="19454" y="3040"/>
                  <a:pt x="17539" y="1672"/>
                  <a:pt x="15290" y="943"/>
                </a:cubicBezTo>
                <a:cubicBezTo>
                  <a:pt x="12402" y="1"/>
                  <a:pt x="9332" y="244"/>
                  <a:pt x="6627" y="1612"/>
                </a:cubicBezTo>
                <a:cubicBezTo>
                  <a:pt x="6080" y="1885"/>
                  <a:pt x="5563" y="2220"/>
                  <a:pt x="5077" y="2554"/>
                </a:cubicBezTo>
                <a:cubicBezTo>
                  <a:pt x="3131" y="3982"/>
                  <a:pt x="1703" y="5928"/>
                  <a:pt x="943" y="8238"/>
                </a:cubicBezTo>
                <a:cubicBezTo>
                  <a:pt x="1" y="11125"/>
                  <a:pt x="244" y="14226"/>
                  <a:pt x="1642" y="16931"/>
                </a:cubicBezTo>
                <a:cubicBezTo>
                  <a:pt x="3010" y="19636"/>
                  <a:pt x="5381" y="21642"/>
                  <a:pt x="8268" y="22585"/>
                </a:cubicBezTo>
                <a:close/>
              </a:path>
            </a:pathLst>
          </a:custGeom>
          <a:solidFill>
            <a:schemeClr val="dk1"/>
          </a:solidFill>
          <a:ln w="38100" cap="flat" cmpd="sng">
            <a:solidFill>
              <a:schemeClr val="accent2"/>
            </a:solidFill>
            <a:prstDash val="solid"/>
            <a:round/>
            <a:headEnd type="none" w="sm" len="sm"/>
            <a:tailEnd type="none" w="sm" len="sm"/>
          </a:ln>
          <a:effectLst>
            <a:outerShdw blurRad="214313" algn="bl" rotWithShape="0">
              <a:schemeClr val="accen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7"/>
          <p:cNvSpPr/>
          <p:nvPr/>
        </p:nvSpPr>
        <p:spPr>
          <a:xfrm flipH="1">
            <a:off x="771045" y="2159251"/>
            <a:ext cx="1566662" cy="2395226"/>
          </a:xfrm>
          <a:custGeom>
            <a:avLst/>
            <a:gdLst/>
            <a:ahLst/>
            <a:cxnLst/>
            <a:rect l="l" t="t" r="r" b="b"/>
            <a:pathLst>
              <a:path w="23102" h="35320" extrusionOk="0">
                <a:moveTo>
                  <a:pt x="20609" y="17235"/>
                </a:moveTo>
                <a:cubicBezTo>
                  <a:pt x="19211" y="15350"/>
                  <a:pt x="17326" y="13922"/>
                  <a:pt x="15108" y="13162"/>
                </a:cubicBezTo>
                <a:cubicBezTo>
                  <a:pt x="15016" y="13131"/>
                  <a:pt x="14895" y="13101"/>
                  <a:pt x="14773" y="13070"/>
                </a:cubicBezTo>
                <a:lnTo>
                  <a:pt x="14560" y="12979"/>
                </a:lnTo>
                <a:cubicBezTo>
                  <a:pt x="12767" y="12280"/>
                  <a:pt x="11399" y="10852"/>
                  <a:pt x="10791" y="8997"/>
                </a:cubicBezTo>
                <a:cubicBezTo>
                  <a:pt x="10183" y="7113"/>
                  <a:pt x="10457" y="5076"/>
                  <a:pt x="11551" y="3435"/>
                </a:cubicBezTo>
                <a:cubicBezTo>
                  <a:pt x="11642" y="3313"/>
                  <a:pt x="11734" y="3192"/>
                  <a:pt x="11825" y="3070"/>
                </a:cubicBezTo>
                <a:lnTo>
                  <a:pt x="7904" y="0"/>
                </a:lnTo>
                <a:cubicBezTo>
                  <a:pt x="7752" y="213"/>
                  <a:pt x="7569" y="426"/>
                  <a:pt x="7417" y="639"/>
                </a:cubicBezTo>
                <a:cubicBezTo>
                  <a:pt x="5472" y="3557"/>
                  <a:pt x="4955" y="7174"/>
                  <a:pt x="6050" y="10548"/>
                </a:cubicBezTo>
                <a:cubicBezTo>
                  <a:pt x="6232" y="11095"/>
                  <a:pt x="6475" y="11672"/>
                  <a:pt x="6749" y="12189"/>
                </a:cubicBezTo>
                <a:cubicBezTo>
                  <a:pt x="7569" y="13526"/>
                  <a:pt x="9940" y="16292"/>
                  <a:pt x="13497" y="17903"/>
                </a:cubicBezTo>
                <a:cubicBezTo>
                  <a:pt x="14743" y="18329"/>
                  <a:pt x="15807" y="19119"/>
                  <a:pt x="16567" y="20183"/>
                </a:cubicBezTo>
                <a:cubicBezTo>
                  <a:pt x="17570" y="21551"/>
                  <a:pt x="17965" y="23253"/>
                  <a:pt x="17691" y="24925"/>
                </a:cubicBezTo>
                <a:cubicBezTo>
                  <a:pt x="17448" y="26627"/>
                  <a:pt x="16536" y="28116"/>
                  <a:pt x="15138" y="29119"/>
                </a:cubicBezTo>
                <a:cubicBezTo>
                  <a:pt x="13770" y="30122"/>
                  <a:pt x="12068" y="30517"/>
                  <a:pt x="10366" y="30244"/>
                </a:cubicBezTo>
                <a:cubicBezTo>
                  <a:pt x="8694" y="29970"/>
                  <a:pt x="7205" y="29089"/>
                  <a:pt x="6202" y="27691"/>
                </a:cubicBezTo>
                <a:cubicBezTo>
                  <a:pt x="5411" y="26627"/>
                  <a:pt x="5016" y="25381"/>
                  <a:pt x="4986" y="24043"/>
                </a:cubicBezTo>
                <a:lnTo>
                  <a:pt x="1" y="24134"/>
                </a:lnTo>
                <a:cubicBezTo>
                  <a:pt x="31" y="26475"/>
                  <a:pt x="791" y="28724"/>
                  <a:pt x="2159" y="30639"/>
                </a:cubicBezTo>
                <a:cubicBezTo>
                  <a:pt x="3952" y="33071"/>
                  <a:pt x="6597" y="34712"/>
                  <a:pt x="9606" y="35168"/>
                </a:cubicBezTo>
                <a:cubicBezTo>
                  <a:pt x="10214" y="35259"/>
                  <a:pt x="10822" y="35320"/>
                  <a:pt x="11399" y="35320"/>
                </a:cubicBezTo>
                <a:cubicBezTo>
                  <a:pt x="13800" y="35320"/>
                  <a:pt x="16111" y="34560"/>
                  <a:pt x="18086" y="33132"/>
                </a:cubicBezTo>
                <a:cubicBezTo>
                  <a:pt x="20518" y="31369"/>
                  <a:pt x="22159" y="28724"/>
                  <a:pt x="22615" y="25715"/>
                </a:cubicBezTo>
                <a:cubicBezTo>
                  <a:pt x="23102" y="22706"/>
                  <a:pt x="22372" y="19697"/>
                  <a:pt x="20609" y="17235"/>
                </a:cubicBezTo>
                <a:close/>
              </a:path>
            </a:pathLst>
          </a:custGeom>
          <a:solidFill>
            <a:schemeClr val="dk1"/>
          </a:solidFill>
          <a:ln w="38100" cap="flat" cmpd="sng">
            <a:solidFill>
              <a:schemeClr val="accent4"/>
            </a:solidFill>
            <a:prstDash val="solid"/>
            <a:round/>
            <a:headEnd type="none" w="sm" len="sm"/>
            <a:tailEnd type="none" w="sm" len="sm"/>
          </a:ln>
          <a:effectLst>
            <a:outerShdw blurRad="214313" algn="bl" rotWithShape="0">
              <a:schemeClr val="accent4"/>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7"/>
          <p:cNvSpPr/>
          <p:nvPr/>
        </p:nvSpPr>
        <p:spPr>
          <a:xfrm flipH="1">
            <a:off x="1449204" y="1173305"/>
            <a:ext cx="1618202" cy="1914960"/>
          </a:xfrm>
          <a:custGeom>
            <a:avLst/>
            <a:gdLst/>
            <a:ahLst/>
            <a:cxnLst/>
            <a:rect l="l" t="t" r="r" b="b"/>
            <a:pathLst>
              <a:path w="23862" h="28238" extrusionOk="0">
                <a:moveTo>
                  <a:pt x="23861" y="10882"/>
                </a:moveTo>
                <a:cubicBezTo>
                  <a:pt x="23709" y="10912"/>
                  <a:pt x="23527" y="10973"/>
                  <a:pt x="23345" y="11034"/>
                </a:cubicBezTo>
                <a:cubicBezTo>
                  <a:pt x="21186" y="11733"/>
                  <a:pt x="19302" y="13040"/>
                  <a:pt x="17934" y="14833"/>
                </a:cubicBezTo>
                <a:lnTo>
                  <a:pt x="17904" y="14833"/>
                </a:lnTo>
                <a:cubicBezTo>
                  <a:pt x="17904" y="14864"/>
                  <a:pt x="17873" y="14894"/>
                  <a:pt x="17843" y="14925"/>
                </a:cubicBezTo>
                <a:cubicBezTo>
                  <a:pt x="18542" y="13861"/>
                  <a:pt x="18907" y="12645"/>
                  <a:pt x="18907" y="11399"/>
                </a:cubicBezTo>
                <a:cubicBezTo>
                  <a:pt x="18907" y="9696"/>
                  <a:pt x="18238" y="8086"/>
                  <a:pt x="17022" y="6870"/>
                </a:cubicBezTo>
                <a:cubicBezTo>
                  <a:pt x="15806" y="5654"/>
                  <a:pt x="14195" y="4985"/>
                  <a:pt x="12493" y="4985"/>
                </a:cubicBezTo>
                <a:cubicBezTo>
                  <a:pt x="10791" y="4985"/>
                  <a:pt x="9180" y="5654"/>
                  <a:pt x="7964" y="6870"/>
                </a:cubicBezTo>
                <a:cubicBezTo>
                  <a:pt x="6749" y="8086"/>
                  <a:pt x="6080" y="9696"/>
                  <a:pt x="6080" y="11399"/>
                </a:cubicBezTo>
                <a:cubicBezTo>
                  <a:pt x="6080" y="12706"/>
                  <a:pt x="6475" y="13952"/>
                  <a:pt x="7235" y="15046"/>
                </a:cubicBezTo>
                <a:cubicBezTo>
                  <a:pt x="7235" y="15046"/>
                  <a:pt x="7265" y="15077"/>
                  <a:pt x="7265" y="15107"/>
                </a:cubicBezTo>
                <a:cubicBezTo>
                  <a:pt x="8755" y="17751"/>
                  <a:pt x="9271" y="20548"/>
                  <a:pt x="9363" y="22371"/>
                </a:cubicBezTo>
                <a:cubicBezTo>
                  <a:pt x="9393" y="22858"/>
                  <a:pt x="9363" y="23283"/>
                  <a:pt x="9363" y="23618"/>
                </a:cubicBezTo>
                <a:cubicBezTo>
                  <a:pt x="9271" y="24226"/>
                  <a:pt x="9119" y="24803"/>
                  <a:pt x="8937" y="25381"/>
                </a:cubicBezTo>
                <a:cubicBezTo>
                  <a:pt x="8603" y="26414"/>
                  <a:pt x="8147" y="27356"/>
                  <a:pt x="7539" y="28238"/>
                </a:cubicBezTo>
                <a:cubicBezTo>
                  <a:pt x="5776" y="27751"/>
                  <a:pt x="3010" y="27356"/>
                  <a:pt x="1" y="27964"/>
                </a:cubicBezTo>
                <a:cubicBezTo>
                  <a:pt x="122" y="27934"/>
                  <a:pt x="213" y="27903"/>
                  <a:pt x="305" y="27873"/>
                </a:cubicBezTo>
                <a:cubicBezTo>
                  <a:pt x="2159" y="27204"/>
                  <a:pt x="3587" y="25715"/>
                  <a:pt x="4195" y="23830"/>
                </a:cubicBezTo>
                <a:cubicBezTo>
                  <a:pt x="4803" y="21976"/>
                  <a:pt x="4530" y="20001"/>
                  <a:pt x="3466" y="18390"/>
                </a:cubicBezTo>
                <a:lnTo>
                  <a:pt x="3435" y="18329"/>
                </a:lnTo>
                <a:lnTo>
                  <a:pt x="3344" y="18207"/>
                </a:lnTo>
                <a:cubicBezTo>
                  <a:pt x="3283" y="18116"/>
                  <a:pt x="3253" y="18055"/>
                  <a:pt x="3192" y="17964"/>
                </a:cubicBezTo>
                <a:cubicBezTo>
                  <a:pt x="3192" y="17964"/>
                  <a:pt x="3162" y="17934"/>
                  <a:pt x="3162" y="17903"/>
                </a:cubicBezTo>
                <a:cubicBezTo>
                  <a:pt x="3101" y="17873"/>
                  <a:pt x="3071" y="17812"/>
                  <a:pt x="3040" y="17751"/>
                </a:cubicBezTo>
                <a:cubicBezTo>
                  <a:pt x="1764" y="15867"/>
                  <a:pt x="1095" y="13678"/>
                  <a:pt x="1095" y="11399"/>
                </a:cubicBezTo>
                <a:cubicBezTo>
                  <a:pt x="1095" y="11216"/>
                  <a:pt x="1095" y="11034"/>
                  <a:pt x="1125" y="10882"/>
                </a:cubicBezTo>
                <a:cubicBezTo>
                  <a:pt x="1247" y="8025"/>
                  <a:pt x="2402" y="5380"/>
                  <a:pt x="4438" y="3344"/>
                </a:cubicBezTo>
                <a:cubicBezTo>
                  <a:pt x="6597" y="1186"/>
                  <a:pt x="9454" y="0"/>
                  <a:pt x="12493" y="0"/>
                </a:cubicBezTo>
                <a:cubicBezTo>
                  <a:pt x="14925" y="0"/>
                  <a:pt x="17235" y="760"/>
                  <a:pt x="19150" y="2158"/>
                </a:cubicBezTo>
                <a:cubicBezTo>
                  <a:pt x="19636" y="2523"/>
                  <a:pt x="20092" y="2918"/>
                  <a:pt x="20548" y="3344"/>
                </a:cubicBezTo>
                <a:cubicBezTo>
                  <a:pt x="22554" y="5380"/>
                  <a:pt x="23740" y="8025"/>
                  <a:pt x="23861" y="10882"/>
                </a:cubicBezTo>
                <a:close/>
              </a:path>
            </a:pathLst>
          </a:custGeom>
          <a:solidFill>
            <a:schemeClr val="dk1"/>
          </a:solidFill>
          <a:ln w="38100" cap="flat" cmpd="sng">
            <a:solidFill>
              <a:schemeClr val="accent1"/>
            </a:solidFill>
            <a:prstDash val="solid"/>
            <a:round/>
            <a:headEnd type="none" w="sm" len="sm"/>
            <a:tailEnd type="none" w="sm" len="sm"/>
          </a:ln>
          <a:effectLst>
            <a:outerShdw blurRad="214313"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7"/>
          <p:cNvSpPr/>
          <p:nvPr/>
        </p:nvSpPr>
        <p:spPr>
          <a:xfrm flipH="1">
            <a:off x="408237" y="1839772"/>
            <a:ext cx="2114946" cy="1517157"/>
          </a:xfrm>
          <a:custGeom>
            <a:avLst/>
            <a:gdLst/>
            <a:ahLst/>
            <a:cxnLst/>
            <a:rect l="l" t="t" r="r" b="b"/>
            <a:pathLst>
              <a:path w="31187" h="22372" extrusionOk="0">
                <a:moveTo>
                  <a:pt x="30457" y="15228"/>
                </a:moveTo>
                <a:cubicBezTo>
                  <a:pt x="30274" y="15806"/>
                  <a:pt x="30031" y="16353"/>
                  <a:pt x="29758" y="16900"/>
                </a:cubicBezTo>
                <a:cubicBezTo>
                  <a:pt x="28451" y="19453"/>
                  <a:pt x="26293" y="21399"/>
                  <a:pt x="23618" y="22371"/>
                </a:cubicBezTo>
                <a:cubicBezTo>
                  <a:pt x="23527" y="22250"/>
                  <a:pt x="23435" y="22098"/>
                  <a:pt x="23344" y="21946"/>
                </a:cubicBezTo>
                <a:cubicBezTo>
                  <a:pt x="22007" y="20122"/>
                  <a:pt x="20153" y="18724"/>
                  <a:pt x="18025" y="17964"/>
                </a:cubicBezTo>
                <a:lnTo>
                  <a:pt x="18025" y="17933"/>
                </a:lnTo>
                <a:cubicBezTo>
                  <a:pt x="17994" y="17933"/>
                  <a:pt x="17964" y="17903"/>
                  <a:pt x="17934" y="17903"/>
                </a:cubicBezTo>
                <a:cubicBezTo>
                  <a:pt x="19119" y="18237"/>
                  <a:pt x="20396" y="18207"/>
                  <a:pt x="21581" y="17812"/>
                </a:cubicBezTo>
                <a:cubicBezTo>
                  <a:pt x="23223" y="17295"/>
                  <a:pt x="24530" y="16170"/>
                  <a:pt x="25320" y="14651"/>
                </a:cubicBezTo>
                <a:cubicBezTo>
                  <a:pt x="26080" y="13101"/>
                  <a:pt x="26232" y="11368"/>
                  <a:pt x="25715" y="9757"/>
                </a:cubicBezTo>
                <a:cubicBezTo>
                  <a:pt x="25168" y="8116"/>
                  <a:pt x="24043" y="6809"/>
                  <a:pt x="22523" y="6018"/>
                </a:cubicBezTo>
                <a:cubicBezTo>
                  <a:pt x="21004" y="5258"/>
                  <a:pt x="19241" y="5106"/>
                  <a:pt x="17630" y="5654"/>
                </a:cubicBezTo>
                <a:cubicBezTo>
                  <a:pt x="16384" y="6049"/>
                  <a:pt x="15320" y="6809"/>
                  <a:pt x="14529" y="7842"/>
                </a:cubicBezTo>
                <a:cubicBezTo>
                  <a:pt x="14499" y="7872"/>
                  <a:pt x="14499" y="7872"/>
                  <a:pt x="14469" y="7903"/>
                </a:cubicBezTo>
                <a:cubicBezTo>
                  <a:pt x="12402" y="10152"/>
                  <a:pt x="9940" y="11490"/>
                  <a:pt x="8237" y="12128"/>
                </a:cubicBezTo>
                <a:cubicBezTo>
                  <a:pt x="7751" y="12310"/>
                  <a:pt x="7356" y="12432"/>
                  <a:pt x="7022" y="12523"/>
                </a:cubicBezTo>
                <a:cubicBezTo>
                  <a:pt x="6414" y="12614"/>
                  <a:pt x="5836" y="12675"/>
                  <a:pt x="5228" y="12675"/>
                </a:cubicBezTo>
                <a:cubicBezTo>
                  <a:pt x="4134" y="12675"/>
                  <a:pt x="3101" y="12523"/>
                  <a:pt x="2098" y="12249"/>
                </a:cubicBezTo>
                <a:cubicBezTo>
                  <a:pt x="2006" y="10426"/>
                  <a:pt x="1490" y="7660"/>
                  <a:pt x="0" y="4985"/>
                </a:cubicBezTo>
                <a:cubicBezTo>
                  <a:pt x="61" y="5076"/>
                  <a:pt x="122" y="5137"/>
                  <a:pt x="183" y="5228"/>
                </a:cubicBezTo>
                <a:cubicBezTo>
                  <a:pt x="1398" y="6778"/>
                  <a:pt x="3222" y="7690"/>
                  <a:pt x="5228" y="7690"/>
                </a:cubicBezTo>
                <a:cubicBezTo>
                  <a:pt x="7174" y="7690"/>
                  <a:pt x="8967" y="6839"/>
                  <a:pt x="10183" y="5319"/>
                </a:cubicBezTo>
                <a:lnTo>
                  <a:pt x="10244" y="5258"/>
                </a:lnTo>
                <a:lnTo>
                  <a:pt x="10335" y="5137"/>
                </a:lnTo>
                <a:cubicBezTo>
                  <a:pt x="10396" y="5046"/>
                  <a:pt x="10456" y="4985"/>
                  <a:pt x="10487" y="4894"/>
                </a:cubicBezTo>
                <a:cubicBezTo>
                  <a:pt x="10517" y="4894"/>
                  <a:pt x="10517" y="4894"/>
                  <a:pt x="10517" y="4863"/>
                </a:cubicBezTo>
                <a:cubicBezTo>
                  <a:pt x="10578" y="4803"/>
                  <a:pt x="10608" y="4772"/>
                  <a:pt x="10669" y="4711"/>
                </a:cubicBezTo>
                <a:cubicBezTo>
                  <a:pt x="12037" y="2918"/>
                  <a:pt x="13921" y="1611"/>
                  <a:pt x="16080" y="912"/>
                </a:cubicBezTo>
                <a:cubicBezTo>
                  <a:pt x="16262" y="851"/>
                  <a:pt x="16444" y="790"/>
                  <a:pt x="16596" y="760"/>
                </a:cubicBezTo>
                <a:cubicBezTo>
                  <a:pt x="19332" y="0"/>
                  <a:pt x="22219" y="274"/>
                  <a:pt x="24773" y="1581"/>
                </a:cubicBezTo>
                <a:cubicBezTo>
                  <a:pt x="27478" y="2979"/>
                  <a:pt x="29514" y="5319"/>
                  <a:pt x="30457" y="8207"/>
                </a:cubicBezTo>
                <a:cubicBezTo>
                  <a:pt x="31186" y="10517"/>
                  <a:pt x="31186" y="12949"/>
                  <a:pt x="30457" y="15228"/>
                </a:cubicBezTo>
                <a:close/>
              </a:path>
            </a:pathLst>
          </a:custGeom>
          <a:solidFill>
            <a:schemeClr val="dk1"/>
          </a:solidFill>
          <a:ln w="38100" cap="flat" cmpd="sng">
            <a:solidFill>
              <a:schemeClr val="accent5"/>
            </a:solidFill>
            <a:prstDash val="solid"/>
            <a:round/>
            <a:headEnd type="none" w="sm" len="sm"/>
            <a:tailEnd type="none" w="sm" len="sm"/>
          </a:ln>
          <a:effectLst>
            <a:outerShdw blurRad="214313" algn="bl" rotWithShape="0">
              <a:schemeClr val="accent5"/>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7"/>
          <p:cNvSpPr/>
          <p:nvPr/>
        </p:nvSpPr>
        <p:spPr>
          <a:xfrm flipH="1">
            <a:off x="1426562" y="3055907"/>
            <a:ext cx="2137597" cy="1521294"/>
          </a:xfrm>
          <a:custGeom>
            <a:avLst/>
            <a:gdLst/>
            <a:ahLst/>
            <a:cxnLst/>
            <a:rect l="l" t="t" r="r" b="b"/>
            <a:pathLst>
              <a:path w="31521" h="22433" extrusionOk="0">
                <a:moveTo>
                  <a:pt x="31521" y="4651"/>
                </a:moveTo>
                <a:cubicBezTo>
                  <a:pt x="31430" y="4621"/>
                  <a:pt x="31338" y="4590"/>
                  <a:pt x="31247" y="4560"/>
                </a:cubicBezTo>
                <a:cubicBezTo>
                  <a:pt x="29332" y="4013"/>
                  <a:pt x="27326" y="4347"/>
                  <a:pt x="25715" y="5532"/>
                </a:cubicBezTo>
                <a:cubicBezTo>
                  <a:pt x="24135" y="6657"/>
                  <a:pt x="23192" y="8420"/>
                  <a:pt x="23071" y="10365"/>
                </a:cubicBezTo>
                <a:lnTo>
                  <a:pt x="23071" y="10426"/>
                </a:lnTo>
                <a:lnTo>
                  <a:pt x="23071" y="10426"/>
                </a:lnTo>
                <a:lnTo>
                  <a:pt x="23071" y="10578"/>
                </a:lnTo>
                <a:cubicBezTo>
                  <a:pt x="23071" y="10669"/>
                  <a:pt x="23071" y="10760"/>
                  <a:pt x="23071" y="10821"/>
                </a:cubicBezTo>
                <a:lnTo>
                  <a:pt x="23071" y="10852"/>
                </a:lnTo>
                <a:cubicBezTo>
                  <a:pt x="23071" y="10882"/>
                  <a:pt x="23071" y="10912"/>
                  <a:pt x="23071" y="10912"/>
                </a:cubicBezTo>
                <a:cubicBezTo>
                  <a:pt x="23071" y="11004"/>
                  <a:pt x="23071" y="11064"/>
                  <a:pt x="23071" y="11125"/>
                </a:cubicBezTo>
                <a:cubicBezTo>
                  <a:pt x="22980" y="13405"/>
                  <a:pt x="22250" y="15563"/>
                  <a:pt x="20913" y="17417"/>
                </a:cubicBezTo>
                <a:cubicBezTo>
                  <a:pt x="20791" y="17539"/>
                  <a:pt x="20700" y="17691"/>
                  <a:pt x="20578" y="17812"/>
                </a:cubicBezTo>
                <a:cubicBezTo>
                  <a:pt x="18815" y="20061"/>
                  <a:pt x="16293" y="21490"/>
                  <a:pt x="13466" y="21946"/>
                </a:cubicBezTo>
                <a:cubicBezTo>
                  <a:pt x="10457" y="22432"/>
                  <a:pt x="7447" y="21703"/>
                  <a:pt x="4985" y="19910"/>
                </a:cubicBezTo>
                <a:cubicBezTo>
                  <a:pt x="3040" y="18511"/>
                  <a:pt x="1611" y="16536"/>
                  <a:pt x="851" y="14256"/>
                </a:cubicBezTo>
                <a:cubicBezTo>
                  <a:pt x="669" y="13678"/>
                  <a:pt x="548" y="13101"/>
                  <a:pt x="426" y="12493"/>
                </a:cubicBezTo>
                <a:cubicBezTo>
                  <a:pt x="0" y="9666"/>
                  <a:pt x="608" y="6839"/>
                  <a:pt x="2159" y="4438"/>
                </a:cubicBezTo>
                <a:cubicBezTo>
                  <a:pt x="2341" y="4529"/>
                  <a:pt x="2493" y="4560"/>
                  <a:pt x="2675" y="4621"/>
                </a:cubicBezTo>
                <a:cubicBezTo>
                  <a:pt x="4833" y="5320"/>
                  <a:pt x="7113" y="5380"/>
                  <a:pt x="9301" y="4742"/>
                </a:cubicBezTo>
                <a:lnTo>
                  <a:pt x="9301" y="4742"/>
                </a:lnTo>
                <a:cubicBezTo>
                  <a:pt x="9332" y="4742"/>
                  <a:pt x="9393" y="4742"/>
                  <a:pt x="9423" y="4712"/>
                </a:cubicBezTo>
                <a:cubicBezTo>
                  <a:pt x="8238" y="5168"/>
                  <a:pt x="7235" y="5928"/>
                  <a:pt x="6505" y="6931"/>
                </a:cubicBezTo>
                <a:cubicBezTo>
                  <a:pt x="5502" y="8329"/>
                  <a:pt x="5107" y="10031"/>
                  <a:pt x="5350" y="11703"/>
                </a:cubicBezTo>
                <a:cubicBezTo>
                  <a:pt x="5624" y="13405"/>
                  <a:pt x="6535" y="14894"/>
                  <a:pt x="7934" y="15897"/>
                </a:cubicBezTo>
                <a:cubicBezTo>
                  <a:pt x="9301" y="16900"/>
                  <a:pt x="11004" y="17295"/>
                  <a:pt x="12675" y="17022"/>
                </a:cubicBezTo>
                <a:cubicBezTo>
                  <a:pt x="14378" y="16748"/>
                  <a:pt x="15867" y="15867"/>
                  <a:pt x="16870" y="14469"/>
                </a:cubicBezTo>
                <a:cubicBezTo>
                  <a:pt x="17630" y="13405"/>
                  <a:pt x="18055" y="12159"/>
                  <a:pt x="18086" y="10882"/>
                </a:cubicBezTo>
                <a:cubicBezTo>
                  <a:pt x="18086" y="10852"/>
                  <a:pt x="18086" y="10821"/>
                  <a:pt x="18086" y="10791"/>
                </a:cubicBezTo>
                <a:lnTo>
                  <a:pt x="18086" y="10791"/>
                </a:lnTo>
                <a:cubicBezTo>
                  <a:pt x="18451" y="7751"/>
                  <a:pt x="19666" y="5228"/>
                  <a:pt x="20669" y="3678"/>
                </a:cubicBezTo>
                <a:cubicBezTo>
                  <a:pt x="20943" y="3283"/>
                  <a:pt x="21186" y="2918"/>
                  <a:pt x="21399" y="2675"/>
                </a:cubicBezTo>
                <a:cubicBezTo>
                  <a:pt x="21825" y="2250"/>
                  <a:pt x="22280" y="1855"/>
                  <a:pt x="22767" y="1490"/>
                </a:cubicBezTo>
                <a:cubicBezTo>
                  <a:pt x="23648" y="851"/>
                  <a:pt x="24591" y="365"/>
                  <a:pt x="25563" y="0"/>
                </a:cubicBezTo>
                <a:cubicBezTo>
                  <a:pt x="26718" y="1429"/>
                  <a:pt x="28755" y="3374"/>
                  <a:pt x="31521" y="4651"/>
                </a:cubicBezTo>
                <a:close/>
              </a:path>
            </a:pathLst>
          </a:custGeom>
          <a:solidFill>
            <a:schemeClr val="dk1"/>
          </a:solidFill>
          <a:ln w="38100" cap="flat" cmpd="sng">
            <a:solidFill>
              <a:schemeClr val="accent3"/>
            </a:solidFill>
            <a:prstDash val="solid"/>
            <a:round/>
            <a:headEnd type="none" w="sm" len="sm"/>
            <a:tailEnd type="none" w="sm" len="sm"/>
          </a:ln>
          <a:effectLst>
            <a:outerShdw blurRad="214313"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txBox="1"/>
          <p:nvPr/>
        </p:nvSpPr>
        <p:spPr>
          <a:xfrm>
            <a:off x="6862563" y="2066350"/>
            <a:ext cx="1873200" cy="503542"/>
          </a:xfrm>
          <a:prstGeom prst="rect">
            <a:avLst/>
          </a:prstGeom>
          <a:noFill/>
          <a:ln>
            <a:noFill/>
          </a:ln>
        </p:spPr>
        <p:txBody>
          <a:bodyPr spcFirstLastPara="1" wrap="square" lIns="91425" tIns="91425" rIns="91425" bIns="91425" anchor="ctr" anchorCtr="0">
            <a:noAutofit/>
          </a:bodyPr>
          <a:lstStyle/>
          <a:p>
            <a:r>
              <a:rPr lang="en-US" sz="1600" b="1" dirty="0">
                <a:solidFill>
                  <a:schemeClr val="accent4"/>
                </a:solidFill>
              </a:rPr>
              <a:t>TWEETS  BY SENTIMENTS</a:t>
            </a:r>
            <a:endParaRPr lang="en-IN" sz="1600" b="1" dirty="0">
              <a:solidFill>
                <a:schemeClr val="accent4"/>
              </a:solidFill>
            </a:endParaRPr>
          </a:p>
        </p:txBody>
      </p:sp>
      <p:sp>
        <p:nvSpPr>
          <p:cNvPr id="94" name="Google Shape;94;p17"/>
          <p:cNvSpPr txBox="1"/>
          <p:nvPr/>
        </p:nvSpPr>
        <p:spPr>
          <a:xfrm>
            <a:off x="4655353" y="1511793"/>
            <a:ext cx="1980300" cy="656057"/>
          </a:xfrm>
          <a:prstGeom prst="rect">
            <a:avLst/>
          </a:prstGeom>
          <a:noFill/>
          <a:ln>
            <a:noFill/>
          </a:ln>
        </p:spPr>
        <p:txBody>
          <a:bodyPr spcFirstLastPara="1" wrap="square" lIns="91425" tIns="91425" rIns="91425" bIns="91425" anchor="ctr" anchorCtr="0">
            <a:noAutofit/>
          </a:bodyPr>
          <a:lstStyle/>
          <a:p>
            <a:endParaRPr lang="en-US" sz="1600" b="1" dirty="0">
              <a:solidFill>
                <a:schemeClr val="accent1"/>
              </a:solidFill>
              <a:latin typeface="Fira Sans Condensed Medium" panose="020B0603050000020004" pitchFamily="34" charset="0"/>
            </a:endParaRPr>
          </a:p>
          <a:p>
            <a:r>
              <a:rPr lang="en-US" sz="1600" b="1" dirty="0">
                <a:solidFill>
                  <a:schemeClr val="accent1"/>
                </a:solidFill>
              </a:rPr>
              <a:t>TWEETS  BY LENGTH</a:t>
            </a:r>
          </a:p>
          <a:p>
            <a:pPr marL="0" lvl="0" indent="0" algn="l" rtl="0">
              <a:spcBef>
                <a:spcPts val="0"/>
              </a:spcBef>
              <a:spcAft>
                <a:spcPts val="0"/>
              </a:spcAft>
              <a:buNone/>
            </a:pPr>
            <a:endParaRPr lang="en-US" sz="1600"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95" name="Google Shape;95;p17"/>
          <p:cNvSpPr txBox="1"/>
          <p:nvPr/>
        </p:nvSpPr>
        <p:spPr>
          <a:xfrm>
            <a:off x="4674213" y="3926374"/>
            <a:ext cx="1980300" cy="457435"/>
          </a:xfrm>
          <a:prstGeom prst="rect">
            <a:avLst/>
          </a:prstGeom>
          <a:noFill/>
          <a:ln>
            <a:noFill/>
          </a:ln>
        </p:spPr>
        <p:txBody>
          <a:bodyPr spcFirstLastPara="1" wrap="square" lIns="91425" tIns="91425" rIns="91425" bIns="91425" anchor="ctr" anchorCtr="0">
            <a:noAutofit/>
          </a:bodyPr>
          <a:lstStyle/>
          <a:p>
            <a:r>
              <a:rPr lang="en-US" sz="1600" b="1" dirty="0">
                <a:solidFill>
                  <a:schemeClr val="accent3"/>
                </a:solidFill>
              </a:rPr>
              <a:t>TWEETS  BY LOCATION</a:t>
            </a:r>
            <a:endParaRPr lang="en-IN" sz="1600" b="1" dirty="0">
              <a:solidFill>
                <a:schemeClr val="accent3"/>
              </a:solidFill>
            </a:endParaRPr>
          </a:p>
        </p:txBody>
      </p:sp>
      <p:sp>
        <p:nvSpPr>
          <p:cNvPr id="98" name="Google Shape;98;p17"/>
          <p:cNvSpPr txBox="1"/>
          <p:nvPr/>
        </p:nvSpPr>
        <p:spPr>
          <a:xfrm>
            <a:off x="4674213" y="4213475"/>
            <a:ext cx="1689900" cy="571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200" dirty="0">
              <a:solidFill>
                <a:schemeClr val="lt1"/>
              </a:solidFill>
              <a:latin typeface="Roboto"/>
              <a:ea typeface="Roboto"/>
              <a:cs typeface="Roboto"/>
              <a:sym typeface="Roboto"/>
            </a:endParaRPr>
          </a:p>
        </p:txBody>
      </p:sp>
      <p:sp>
        <p:nvSpPr>
          <p:cNvPr id="99" name="Google Shape;99;p17"/>
          <p:cNvSpPr txBox="1"/>
          <p:nvPr/>
        </p:nvSpPr>
        <p:spPr>
          <a:xfrm>
            <a:off x="6862563" y="3301163"/>
            <a:ext cx="1873200" cy="912312"/>
          </a:xfrm>
          <a:prstGeom prst="rect">
            <a:avLst/>
          </a:prstGeom>
          <a:noFill/>
          <a:ln>
            <a:noFill/>
          </a:ln>
        </p:spPr>
        <p:txBody>
          <a:bodyPr spcFirstLastPara="1" wrap="square" lIns="91425" tIns="91425" rIns="91425" bIns="91425" anchor="ctr" anchorCtr="0">
            <a:noAutofit/>
          </a:bodyPr>
          <a:lstStyle/>
          <a:p>
            <a:r>
              <a:rPr lang="en-US" sz="1600" b="1" dirty="0">
                <a:solidFill>
                  <a:schemeClr val="accent5"/>
                </a:solidFill>
              </a:rPr>
              <a:t>MOST COMMON WORDS AND HASHTAGS IN TWEETS</a:t>
            </a:r>
            <a:endParaRPr lang="en-IN" sz="1600" b="1" dirty="0">
              <a:solidFill>
                <a:schemeClr val="accent5"/>
              </a:solidFill>
            </a:endParaRPr>
          </a:p>
        </p:txBody>
      </p:sp>
      <p:sp>
        <p:nvSpPr>
          <p:cNvPr id="100" name="Google Shape;100;p17"/>
          <p:cNvSpPr txBox="1"/>
          <p:nvPr/>
        </p:nvSpPr>
        <p:spPr>
          <a:xfrm>
            <a:off x="4648166" y="2569892"/>
            <a:ext cx="1980300" cy="571800"/>
          </a:xfrm>
          <a:prstGeom prst="rect">
            <a:avLst/>
          </a:prstGeom>
          <a:noFill/>
          <a:ln>
            <a:noFill/>
          </a:ln>
        </p:spPr>
        <p:txBody>
          <a:bodyPr spcFirstLastPara="1" wrap="square" lIns="91425" tIns="91425" rIns="91425" bIns="91425" anchor="ctr" anchorCtr="0">
            <a:noAutofit/>
          </a:bodyPr>
          <a:lstStyle/>
          <a:p>
            <a:r>
              <a:rPr lang="en-US" sz="1600" b="1" dirty="0">
                <a:solidFill>
                  <a:schemeClr val="accent2"/>
                </a:solidFill>
              </a:rPr>
              <a:t>TWEETS  BY TIME</a:t>
            </a:r>
            <a:endParaRPr lang="en-IN" sz="1600" b="1" dirty="0">
              <a:solidFill>
                <a:schemeClr val="accent2"/>
              </a:solidFill>
            </a:endParaRPr>
          </a:p>
        </p:txBody>
      </p:sp>
      <p:cxnSp>
        <p:nvCxnSpPr>
          <p:cNvPr id="103" name="Google Shape;103;p17"/>
          <p:cNvCxnSpPr/>
          <p:nvPr/>
        </p:nvCxnSpPr>
        <p:spPr>
          <a:xfrm>
            <a:off x="4521933" y="3660750"/>
            <a:ext cx="0" cy="1057200"/>
          </a:xfrm>
          <a:prstGeom prst="straightConnector1">
            <a:avLst/>
          </a:prstGeom>
          <a:noFill/>
          <a:ln w="38100" cap="flat" cmpd="sng">
            <a:solidFill>
              <a:schemeClr val="accent3"/>
            </a:solidFill>
            <a:prstDash val="solid"/>
            <a:round/>
            <a:headEnd type="none" w="med" len="med"/>
            <a:tailEnd type="none" w="med" len="med"/>
          </a:ln>
          <a:effectLst>
            <a:outerShdw blurRad="185738" dist="19050" dir="5400000" algn="bl" rotWithShape="0">
              <a:schemeClr val="accent3"/>
            </a:outerShdw>
          </a:effectLst>
        </p:spPr>
      </p:cxnSp>
      <p:sp>
        <p:nvSpPr>
          <p:cNvPr id="104" name="Google Shape;104;p17"/>
          <p:cNvSpPr txBox="1"/>
          <p:nvPr/>
        </p:nvSpPr>
        <p:spPr>
          <a:xfrm>
            <a:off x="4674213" y="2414912"/>
            <a:ext cx="615300" cy="28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accent2"/>
                </a:solidFill>
                <a:latin typeface="Fira Sans Extra Condensed Medium"/>
                <a:ea typeface="Fira Sans Extra Condensed Medium"/>
                <a:cs typeface="Fira Sans Extra Condensed Medium"/>
                <a:sym typeface="Fira Sans Extra Condensed Medium"/>
              </a:rPr>
              <a:t>02</a:t>
            </a:r>
            <a:endParaRPr sz="1800" b="1" dirty="0">
              <a:solidFill>
                <a:schemeClr val="accent2"/>
              </a:solidFill>
              <a:latin typeface="Fira Sans Extra Condensed Medium"/>
              <a:ea typeface="Fira Sans Extra Condensed Medium"/>
              <a:cs typeface="Fira Sans Extra Condensed Medium"/>
              <a:sym typeface="Fira Sans Extra Condensed Medium"/>
            </a:endParaRPr>
          </a:p>
        </p:txBody>
      </p:sp>
      <p:sp>
        <p:nvSpPr>
          <p:cNvPr id="105" name="Google Shape;105;p17"/>
          <p:cNvSpPr txBox="1"/>
          <p:nvPr/>
        </p:nvSpPr>
        <p:spPr>
          <a:xfrm>
            <a:off x="4674213" y="3618913"/>
            <a:ext cx="615300" cy="28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accent3"/>
                </a:solidFill>
                <a:latin typeface="Fira Sans Extra Condensed Medium"/>
                <a:ea typeface="Fira Sans Extra Condensed Medium"/>
                <a:cs typeface="Fira Sans Extra Condensed Medium"/>
                <a:sym typeface="Fira Sans Extra Condensed Medium"/>
              </a:rPr>
              <a:t>03</a:t>
            </a:r>
            <a:endParaRPr sz="2100" b="1" dirty="0">
              <a:solidFill>
                <a:schemeClr val="accent3"/>
              </a:solidFill>
              <a:latin typeface="Fira Sans Extra Condensed Medium"/>
              <a:ea typeface="Fira Sans Extra Condensed Medium"/>
              <a:cs typeface="Fira Sans Extra Condensed Medium"/>
              <a:sym typeface="Fira Sans Extra Condensed Medium"/>
            </a:endParaRPr>
          </a:p>
        </p:txBody>
      </p:sp>
      <p:sp>
        <p:nvSpPr>
          <p:cNvPr id="106" name="Google Shape;106;p17"/>
          <p:cNvSpPr txBox="1"/>
          <p:nvPr/>
        </p:nvSpPr>
        <p:spPr>
          <a:xfrm>
            <a:off x="6862563" y="1758888"/>
            <a:ext cx="615300" cy="28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accent4"/>
                </a:solidFill>
                <a:latin typeface="Fira Sans Extra Condensed Medium"/>
                <a:ea typeface="Fira Sans Extra Condensed Medium"/>
                <a:cs typeface="Fira Sans Extra Condensed Medium"/>
                <a:sym typeface="Fira Sans Extra Condensed Medium"/>
              </a:rPr>
              <a:t>04</a:t>
            </a:r>
            <a:endParaRPr sz="2100">
              <a:solidFill>
                <a:schemeClr val="accent4"/>
              </a:solidFill>
              <a:latin typeface="Fira Sans Extra Condensed Medium"/>
              <a:ea typeface="Fira Sans Extra Condensed Medium"/>
              <a:cs typeface="Fira Sans Extra Condensed Medium"/>
              <a:sym typeface="Fira Sans Extra Condensed Medium"/>
            </a:endParaRPr>
          </a:p>
        </p:txBody>
      </p:sp>
      <p:sp>
        <p:nvSpPr>
          <p:cNvPr id="107" name="Google Shape;107;p17"/>
          <p:cNvSpPr txBox="1"/>
          <p:nvPr/>
        </p:nvSpPr>
        <p:spPr>
          <a:xfrm>
            <a:off x="6862563" y="2993700"/>
            <a:ext cx="615300" cy="28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accent5"/>
                </a:solidFill>
                <a:latin typeface="Fira Sans Extra Condensed Medium"/>
                <a:ea typeface="Fira Sans Extra Condensed Medium"/>
                <a:cs typeface="Fira Sans Extra Condensed Medium"/>
                <a:sym typeface="Fira Sans Extra Condensed Medium"/>
              </a:rPr>
              <a:t>05</a:t>
            </a:r>
            <a:endParaRPr sz="2100">
              <a:solidFill>
                <a:schemeClr val="accent5"/>
              </a:solidFill>
              <a:latin typeface="Fira Sans Extra Condensed Medium"/>
              <a:ea typeface="Fira Sans Extra Condensed Medium"/>
              <a:cs typeface="Fira Sans Extra Condensed Medium"/>
              <a:sym typeface="Fira Sans Extra Condensed Medium"/>
            </a:endParaRPr>
          </a:p>
        </p:txBody>
      </p:sp>
      <p:cxnSp>
        <p:nvCxnSpPr>
          <p:cNvPr id="108" name="Google Shape;108;p17"/>
          <p:cNvCxnSpPr/>
          <p:nvPr/>
        </p:nvCxnSpPr>
        <p:spPr>
          <a:xfrm>
            <a:off x="4521933" y="2433700"/>
            <a:ext cx="0" cy="1057200"/>
          </a:xfrm>
          <a:prstGeom prst="straightConnector1">
            <a:avLst/>
          </a:prstGeom>
          <a:noFill/>
          <a:ln w="38100" cap="flat" cmpd="sng">
            <a:solidFill>
              <a:schemeClr val="accent2"/>
            </a:solidFill>
            <a:prstDash val="solid"/>
            <a:round/>
            <a:headEnd type="none" w="med" len="med"/>
            <a:tailEnd type="none" w="med" len="med"/>
          </a:ln>
          <a:effectLst>
            <a:outerShdw blurRad="185738" dist="19050" dir="5400000" algn="bl" rotWithShape="0">
              <a:schemeClr val="accent2"/>
            </a:outerShdw>
          </a:effectLst>
        </p:spPr>
      </p:cxnSp>
      <p:cxnSp>
        <p:nvCxnSpPr>
          <p:cNvPr id="109" name="Google Shape;109;p17"/>
          <p:cNvCxnSpPr/>
          <p:nvPr/>
        </p:nvCxnSpPr>
        <p:spPr>
          <a:xfrm>
            <a:off x="4521933" y="1206650"/>
            <a:ext cx="0" cy="1057200"/>
          </a:xfrm>
          <a:prstGeom prst="straightConnector1">
            <a:avLst/>
          </a:prstGeom>
          <a:noFill/>
          <a:ln w="38100" cap="flat" cmpd="sng">
            <a:solidFill>
              <a:schemeClr val="accent1"/>
            </a:solidFill>
            <a:prstDash val="solid"/>
            <a:round/>
            <a:headEnd type="none" w="med" len="med"/>
            <a:tailEnd type="none" w="med" len="med"/>
          </a:ln>
          <a:effectLst>
            <a:outerShdw blurRad="185738" dist="19050" dir="5400000" algn="bl" rotWithShape="0">
              <a:schemeClr val="accent1"/>
            </a:outerShdw>
          </a:effectLst>
        </p:spPr>
      </p:cxnSp>
      <p:cxnSp>
        <p:nvCxnSpPr>
          <p:cNvPr id="110" name="Google Shape;110;p17"/>
          <p:cNvCxnSpPr/>
          <p:nvPr/>
        </p:nvCxnSpPr>
        <p:spPr>
          <a:xfrm>
            <a:off x="6708983" y="3043300"/>
            <a:ext cx="0" cy="1057200"/>
          </a:xfrm>
          <a:prstGeom prst="straightConnector1">
            <a:avLst/>
          </a:prstGeom>
          <a:noFill/>
          <a:ln w="38100" cap="flat" cmpd="sng">
            <a:solidFill>
              <a:schemeClr val="accent5"/>
            </a:solidFill>
            <a:prstDash val="solid"/>
            <a:round/>
            <a:headEnd type="none" w="med" len="med"/>
            <a:tailEnd type="none" w="med" len="med"/>
          </a:ln>
          <a:effectLst>
            <a:outerShdw blurRad="185738" dist="19050" dir="5400000" algn="bl" rotWithShape="0">
              <a:schemeClr val="accent5"/>
            </a:outerShdw>
          </a:effectLst>
        </p:spPr>
      </p:cxnSp>
      <p:cxnSp>
        <p:nvCxnSpPr>
          <p:cNvPr id="111" name="Google Shape;111;p17"/>
          <p:cNvCxnSpPr/>
          <p:nvPr/>
        </p:nvCxnSpPr>
        <p:spPr>
          <a:xfrm>
            <a:off x="6708983" y="1816250"/>
            <a:ext cx="0" cy="1057200"/>
          </a:xfrm>
          <a:prstGeom prst="straightConnector1">
            <a:avLst/>
          </a:prstGeom>
          <a:noFill/>
          <a:ln w="38100" cap="flat" cmpd="sng">
            <a:solidFill>
              <a:schemeClr val="accent4"/>
            </a:solidFill>
            <a:prstDash val="solid"/>
            <a:round/>
            <a:headEnd type="none" w="med" len="med"/>
            <a:tailEnd type="none" w="med" len="med"/>
          </a:ln>
          <a:effectLst>
            <a:outerShdw blurRad="185738" dist="19050" dir="5400000" algn="bl" rotWithShape="0">
              <a:schemeClr val="accent4"/>
            </a:outerShdw>
          </a:effectLst>
        </p:spPr>
      </p:cxnSp>
      <p:sp>
        <p:nvSpPr>
          <p:cNvPr id="112" name="Google Shape;112;p17"/>
          <p:cNvSpPr txBox="1"/>
          <p:nvPr/>
        </p:nvSpPr>
        <p:spPr>
          <a:xfrm>
            <a:off x="4692508" y="1295543"/>
            <a:ext cx="615300" cy="28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dirty="0">
                <a:solidFill>
                  <a:schemeClr val="accent1"/>
                </a:solidFill>
                <a:latin typeface="Fira Sans Extra Condensed Medium"/>
                <a:ea typeface="Fira Sans Extra Condensed Medium"/>
                <a:cs typeface="Fira Sans Extra Condensed Medium"/>
                <a:sym typeface="Fira Sans Extra Condensed Medium"/>
              </a:rPr>
              <a:t>01</a:t>
            </a:r>
            <a:endParaRPr sz="2100" b="1" dirty="0">
              <a:solidFill>
                <a:schemeClr val="accent1"/>
              </a:solidFill>
              <a:latin typeface="Fira Sans Extra Condensed Medium"/>
              <a:ea typeface="Fira Sans Extra Condensed Medium"/>
              <a:cs typeface="Fira Sans Extra Condensed Medium"/>
              <a:sym typeface="Fira Sans Extra Condensed Medium"/>
            </a:endParaRPr>
          </a:p>
        </p:txBody>
      </p:sp>
      <p:grpSp>
        <p:nvGrpSpPr>
          <p:cNvPr id="117" name="Google Shape;117;p17"/>
          <p:cNvGrpSpPr/>
          <p:nvPr/>
        </p:nvGrpSpPr>
        <p:grpSpPr>
          <a:xfrm>
            <a:off x="2975404" y="2464617"/>
            <a:ext cx="349457" cy="349457"/>
            <a:chOff x="3963575" y="2317575"/>
            <a:chExt cx="296175" cy="296175"/>
          </a:xfrm>
        </p:grpSpPr>
        <p:sp>
          <p:nvSpPr>
            <p:cNvPr id="118" name="Google Shape;118;p17"/>
            <p:cNvSpPr/>
            <p:nvPr/>
          </p:nvSpPr>
          <p:spPr>
            <a:xfrm>
              <a:off x="3963575" y="2317575"/>
              <a:ext cx="296175" cy="296175"/>
            </a:xfrm>
            <a:custGeom>
              <a:avLst/>
              <a:gdLst/>
              <a:ahLst/>
              <a:cxnLst/>
              <a:rect l="l" t="t" r="r" b="b"/>
              <a:pathLst>
                <a:path w="11847" h="11847" extrusionOk="0">
                  <a:moveTo>
                    <a:pt x="9483" y="1418"/>
                  </a:moveTo>
                  <a:cubicBezTo>
                    <a:pt x="9672" y="1418"/>
                    <a:pt x="9830" y="1576"/>
                    <a:pt x="9830" y="1765"/>
                  </a:cubicBezTo>
                  <a:lnTo>
                    <a:pt x="9830" y="2836"/>
                  </a:lnTo>
                  <a:lnTo>
                    <a:pt x="788" y="2836"/>
                  </a:lnTo>
                  <a:lnTo>
                    <a:pt x="788" y="1765"/>
                  </a:lnTo>
                  <a:lnTo>
                    <a:pt x="725" y="1765"/>
                  </a:lnTo>
                  <a:cubicBezTo>
                    <a:pt x="725" y="1576"/>
                    <a:pt x="883" y="1418"/>
                    <a:pt x="1072" y="1418"/>
                  </a:cubicBezTo>
                  <a:lnTo>
                    <a:pt x="1418" y="1418"/>
                  </a:lnTo>
                  <a:lnTo>
                    <a:pt x="1418" y="1765"/>
                  </a:lnTo>
                  <a:cubicBezTo>
                    <a:pt x="1418" y="1954"/>
                    <a:pt x="1576" y="2143"/>
                    <a:pt x="1765" y="2143"/>
                  </a:cubicBezTo>
                  <a:cubicBezTo>
                    <a:pt x="1954" y="2143"/>
                    <a:pt x="2111" y="1954"/>
                    <a:pt x="2111" y="1765"/>
                  </a:cubicBezTo>
                  <a:lnTo>
                    <a:pt x="2111" y="1418"/>
                  </a:lnTo>
                  <a:lnTo>
                    <a:pt x="3498" y="1418"/>
                  </a:lnTo>
                  <a:lnTo>
                    <a:pt x="3498" y="1765"/>
                  </a:lnTo>
                  <a:cubicBezTo>
                    <a:pt x="3498" y="1954"/>
                    <a:pt x="3655" y="2143"/>
                    <a:pt x="3844" y="2143"/>
                  </a:cubicBezTo>
                  <a:cubicBezTo>
                    <a:pt x="4065" y="2143"/>
                    <a:pt x="4222" y="1954"/>
                    <a:pt x="4222" y="1765"/>
                  </a:cubicBezTo>
                  <a:lnTo>
                    <a:pt x="4222" y="1418"/>
                  </a:lnTo>
                  <a:lnTo>
                    <a:pt x="6333" y="1418"/>
                  </a:lnTo>
                  <a:lnTo>
                    <a:pt x="6333" y="1765"/>
                  </a:lnTo>
                  <a:cubicBezTo>
                    <a:pt x="6333" y="1954"/>
                    <a:pt x="6490" y="2143"/>
                    <a:pt x="6680" y="2143"/>
                  </a:cubicBezTo>
                  <a:cubicBezTo>
                    <a:pt x="6900" y="2143"/>
                    <a:pt x="7058" y="1954"/>
                    <a:pt x="7058" y="1765"/>
                  </a:cubicBezTo>
                  <a:lnTo>
                    <a:pt x="7058" y="1418"/>
                  </a:lnTo>
                  <a:lnTo>
                    <a:pt x="8412" y="1418"/>
                  </a:lnTo>
                  <a:lnTo>
                    <a:pt x="8412" y="1765"/>
                  </a:lnTo>
                  <a:cubicBezTo>
                    <a:pt x="8412" y="1954"/>
                    <a:pt x="8570" y="2143"/>
                    <a:pt x="8790" y="2143"/>
                  </a:cubicBezTo>
                  <a:cubicBezTo>
                    <a:pt x="8979" y="2143"/>
                    <a:pt x="9137" y="1954"/>
                    <a:pt x="9137" y="1765"/>
                  </a:cubicBezTo>
                  <a:lnTo>
                    <a:pt x="9137" y="1418"/>
                  </a:lnTo>
                  <a:close/>
                  <a:moveTo>
                    <a:pt x="9767" y="3497"/>
                  </a:moveTo>
                  <a:lnTo>
                    <a:pt x="9767" y="7026"/>
                  </a:lnTo>
                  <a:cubicBezTo>
                    <a:pt x="9641" y="7026"/>
                    <a:pt x="9546" y="6963"/>
                    <a:pt x="9420" y="6963"/>
                  </a:cubicBezTo>
                  <a:cubicBezTo>
                    <a:pt x="8066" y="6963"/>
                    <a:pt x="6963" y="8066"/>
                    <a:pt x="6963" y="9420"/>
                  </a:cubicBezTo>
                  <a:cubicBezTo>
                    <a:pt x="6963" y="9546"/>
                    <a:pt x="6963" y="9641"/>
                    <a:pt x="7026" y="9767"/>
                  </a:cubicBezTo>
                  <a:lnTo>
                    <a:pt x="1040" y="9767"/>
                  </a:lnTo>
                  <a:cubicBezTo>
                    <a:pt x="820" y="9767"/>
                    <a:pt x="662" y="9609"/>
                    <a:pt x="662" y="9420"/>
                  </a:cubicBezTo>
                  <a:lnTo>
                    <a:pt x="662" y="3497"/>
                  </a:lnTo>
                  <a:close/>
                  <a:moveTo>
                    <a:pt x="9420" y="7688"/>
                  </a:moveTo>
                  <a:cubicBezTo>
                    <a:pt x="10366" y="7688"/>
                    <a:pt x="11153" y="8475"/>
                    <a:pt x="11153" y="9420"/>
                  </a:cubicBezTo>
                  <a:cubicBezTo>
                    <a:pt x="11153" y="10397"/>
                    <a:pt x="10366" y="11185"/>
                    <a:pt x="9420" y="11185"/>
                  </a:cubicBezTo>
                  <a:cubicBezTo>
                    <a:pt x="8475" y="11185"/>
                    <a:pt x="7688" y="10397"/>
                    <a:pt x="7688" y="9420"/>
                  </a:cubicBezTo>
                  <a:cubicBezTo>
                    <a:pt x="7688" y="8475"/>
                    <a:pt x="8475" y="7688"/>
                    <a:pt x="9420" y="7688"/>
                  </a:cubicBezTo>
                  <a:close/>
                  <a:moveTo>
                    <a:pt x="1733" y="0"/>
                  </a:moveTo>
                  <a:cubicBezTo>
                    <a:pt x="1544" y="0"/>
                    <a:pt x="1387" y="158"/>
                    <a:pt x="1387" y="347"/>
                  </a:cubicBezTo>
                  <a:lnTo>
                    <a:pt x="1387" y="725"/>
                  </a:lnTo>
                  <a:lnTo>
                    <a:pt x="1040" y="725"/>
                  </a:lnTo>
                  <a:cubicBezTo>
                    <a:pt x="442" y="725"/>
                    <a:pt x="0" y="1166"/>
                    <a:pt x="0" y="1733"/>
                  </a:cubicBezTo>
                  <a:lnTo>
                    <a:pt x="0" y="9389"/>
                  </a:lnTo>
                  <a:cubicBezTo>
                    <a:pt x="0" y="9956"/>
                    <a:pt x="473" y="10429"/>
                    <a:pt x="1040" y="10429"/>
                  </a:cubicBezTo>
                  <a:lnTo>
                    <a:pt x="7215" y="10429"/>
                  </a:lnTo>
                  <a:cubicBezTo>
                    <a:pt x="7593" y="11279"/>
                    <a:pt x="8444" y="11846"/>
                    <a:pt x="9420" y="11846"/>
                  </a:cubicBezTo>
                  <a:cubicBezTo>
                    <a:pt x="10744" y="11846"/>
                    <a:pt x="11846" y="10744"/>
                    <a:pt x="11846" y="9420"/>
                  </a:cubicBezTo>
                  <a:cubicBezTo>
                    <a:pt x="11846" y="8444"/>
                    <a:pt x="11311" y="7593"/>
                    <a:pt x="10492" y="7215"/>
                  </a:cubicBezTo>
                  <a:lnTo>
                    <a:pt x="10492" y="1733"/>
                  </a:lnTo>
                  <a:cubicBezTo>
                    <a:pt x="10492" y="1135"/>
                    <a:pt x="10019" y="725"/>
                    <a:pt x="9452" y="725"/>
                  </a:cubicBezTo>
                  <a:lnTo>
                    <a:pt x="9105" y="725"/>
                  </a:lnTo>
                  <a:lnTo>
                    <a:pt x="9105" y="347"/>
                  </a:lnTo>
                  <a:cubicBezTo>
                    <a:pt x="9105" y="158"/>
                    <a:pt x="8948" y="0"/>
                    <a:pt x="8759" y="0"/>
                  </a:cubicBezTo>
                  <a:cubicBezTo>
                    <a:pt x="8538" y="0"/>
                    <a:pt x="8381" y="158"/>
                    <a:pt x="8381" y="347"/>
                  </a:cubicBezTo>
                  <a:lnTo>
                    <a:pt x="8381" y="725"/>
                  </a:lnTo>
                  <a:lnTo>
                    <a:pt x="7026" y="725"/>
                  </a:lnTo>
                  <a:lnTo>
                    <a:pt x="7026" y="347"/>
                  </a:lnTo>
                  <a:cubicBezTo>
                    <a:pt x="7026" y="158"/>
                    <a:pt x="6869" y="0"/>
                    <a:pt x="6648" y="0"/>
                  </a:cubicBezTo>
                  <a:cubicBezTo>
                    <a:pt x="6459" y="0"/>
                    <a:pt x="6301" y="158"/>
                    <a:pt x="6301" y="347"/>
                  </a:cubicBezTo>
                  <a:lnTo>
                    <a:pt x="6301" y="725"/>
                  </a:lnTo>
                  <a:lnTo>
                    <a:pt x="4191" y="725"/>
                  </a:lnTo>
                  <a:lnTo>
                    <a:pt x="4191" y="347"/>
                  </a:lnTo>
                  <a:cubicBezTo>
                    <a:pt x="4191" y="158"/>
                    <a:pt x="4033" y="0"/>
                    <a:pt x="3813" y="0"/>
                  </a:cubicBezTo>
                  <a:cubicBezTo>
                    <a:pt x="3624" y="0"/>
                    <a:pt x="3466" y="158"/>
                    <a:pt x="3466" y="347"/>
                  </a:cubicBezTo>
                  <a:lnTo>
                    <a:pt x="3466" y="725"/>
                  </a:lnTo>
                  <a:lnTo>
                    <a:pt x="2080" y="725"/>
                  </a:lnTo>
                  <a:lnTo>
                    <a:pt x="2080" y="347"/>
                  </a:lnTo>
                  <a:cubicBezTo>
                    <a:pt x="2080" y="158"/>
                    <a:pt x="1922" y="0"/>
                    <a:pt x="1733" y="0"/>
                  </a:cubicBezTo>
                  <a:close/>
                </a:path>
              </a:pathLst>
            </a:custGeom>
            <a:solidFill>
              <a:schemeClr val="accent2"/>
            </a:solidFill>
            <a:ln>
              <a:noFill/>
            </a:ln>
            <a:effectLst>
              <a:outerShdw blurRad="114300" algn="bl" rotWithShape="0">
                <a:schemeClr val="accent2">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7"/>
            <p:cNvSpPr/>
            <p:nvPr/>
          </p:nvSpPr>
          <p:spPr>
            <a:xfrm>
              <a:off x="4190400" y="2526300"/>
              <a:ext cx="34700" cy="35450"/>
            </a:xfrm>
            <a:custGeom>
              <a:avLst/>
              <a:gdLst/>
              <a:ahLst/>
              <a:cxnLst/>
              <a:rect l="l" t="t" r="r" b="b"/>
              <a:pathLst>
                <a:path w="1388" h="1418" extrusionOk="0">
                  <a:moveTo>
                    <a:pt x="347" y="0"/>
                  </a:moveTo>
                  <a:cubicBezTo>
                    <a:pt x="158" y="0"/>
                    <a:pt x="1" y="158"/>
                    <a:pt x="1" y="347"/>
                  </a:cubicBezTo>
                  <a:lnTo>
                    <a:pt x="1" y="1071"/>
                  </a:lnTo>
                  <a:cubicBezTo>
                    <a:pt x="1" y="1260"/>
                    <a:pt x="127" y="1418"/>
                    <a:pt x="347" y="1418"/>
                  </a:cubicBezTo>
                  <a:lnTo>
                    <a:pt x="1041" y="1418"/>
                  </a:lnTo>
                  <a:cubicBezTo>
                    <a:pt x="1261" y="1418"/>
                    <a:pt x="1387" y="1260"/>
                    <a:pt x="1387" y="1071"/>
                  </a:cubicBezTo>
                  <a:cubicBezTo>
                    <a:pt x="1387" y="882"/>
                    <a:pt x="1261" y="725"/>
                    <a:pt x="1041" y="725"/>
                  </a:cubicBezTo>
                  <a:lnTo>
                    <a:pt x="694" y="725"/>
                  </a:lnTo>
                  <a:lnTo>
                    <a:pt x="694" y="347"/>
                  </a:lnTo>
                  <a:cubicBezTo>
                    <a:pt x="694" y="158"/>
                    <a:pt x="536" y="0"/>
                    <a:pt x="347" y="0"/>
                  </a:cubicBezTo>
                  <a:close/>
                </a:path>
              </a:pathLst>
            </a:custGeom>
            <a:solidFill>
              <a:schemeClr val="accent2"/>
            </a:solidFill>
            <a:ln>
              <a:noFill/>
            </a:ln>
            <a:effectLst>
              <a:outerShdw blurRad="114300" algn="bl" rotWithShape="0">
                <a:schemeClr val="accent2">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p:nvPr/>
          </p:nvSpPr>
          <p:spPr>
            <a:xfrm>
              <a:off x="3998225"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chemeClr val="accent2"/>
            </a:solidFill>
            <a:ln>
              <a:noFill/>
            </a:ln>
            <a:effectLst>
              <a:outerShdw blurRad="114300" algn="bl" rotWithShape="0">
                <a:schemeClr val="accent2">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7"/>
            <p:cNvSpPr/>
            <p:nvPr/>
          </p:nvSpPr>
          <p:spPr>
            <a:xfrm>
              <a:off x="4050225" y="2421550"/>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accent2"/>
            </a:solidFill>
            <a:ln>
              <a:noFill/>
            </a:ln>
            <a:effectLst>
              <a:outerShdw blurRad="114300" algn="bl" rotWithShape="0">
                <a:schemeClr val="accent2">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p:cNvSpPr/>
            <p:nvPr/>
          </p:nvSpPr>
          <p:spPr>
            <a:xfrm>
              <a:off x="4102200" y="2421550"/>
              <a:ext cx="35475" cy="18125"/>
            </a:xfrm>
            <a:custGeom>
              <a:avLst/>
              <a:gdLst/>
              <a:ahLst/>
              <a:cxnLst/>
              <a:rect l="l" t="t" r="r" b="b"/>
              <a:pathLst>
                <a:path w="1419" h="725" extrusionOk="0">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chemeClr val="accent2"/>
            </a:solidFill>
            <a:ln>
              <a:noFill/>
            </a:ln>
            <a:effectLst>
              <a:outerShdw blurRad="114300" algn="bl" rotWithShape="0">
                <a:schemeClr val="accent2">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a:off x="4155750"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chemeClr val="accent2"/>
            </a:solidFill>
            <a:ln>
              <a:noFill/>
            </a:ln>
            <a:effectLst>
              <a:outerShdw blurRad="114300" algn="bl" rotWithShape="0">
                <a:schemeClr val="accent2">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7"/>
            <p:cNvSpPr/>
            <p:nvPr/>
          </p:nvSpPr>
          <p:spPr>
            <a:xfrm>
              <a:off x="3998225" y="2456975"/>
              <a:ext cx="35475" cy="18150"/>
            </a:xfrm>
            <a:custGeom>
              <a:avLst/>
              <a:gdLst/>
              <a:ahLst/>
              <a:cxnLst/>
              <a:rect l="l" t="t" r="r" b="b"/>
              <a:pathLst>
                <a:path w="1419" h="726" extrusionOk="0">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chemeClr val="accent2"/>
            </a:solidFill>
            <a:ln>
              <a:noFill/>
            </a:ln>
            <a:effectLst>
              <a:outerShdw blurRad="114300" algn="bl" rotWithShape="0">
                <a:schemeClr val="accent2">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a:off x="4050225" y="2456975"/>
              <a:ext cx="35450" cy="18150"/>
            </a:xfrm>
            <a:custGeom>
              <a:avLst/>
              <a:gdLst/>
              <a:ahLst/>
              <a:cxnLst/>
              <a:rect l="l" t="t" r="r" b="b"/>
              <a:pathLst>
                <a:path w="1418" h="726" extrusionOk="0">
                  <a:moveTo>
                    <a:pt x="347" y="1"/>
                  </a:moveTo>
                  <a:cubicBezTo>
                    <a:pt x="158" y="1"/>
                    <a:pt x="0" y="158"/>
                    <a:pt x="0" y="379"/>
                  </a:cubicBezTo>
                  <a:cubicBezTo>
                    <a:pt x="0" y="568"/>
                    <a:pt x="158" y="725"/>
                    <a:pt x="347" y="725"/>
                  </a:cubicBezTo>
                  <a:lnTo>
                    <a:pt x="1071" y="725"/>
                  </a:lnTo>
                  <a:cubicBezTo>
                    <a:pt x="1260" y="725"/>
                    <a:pt x="1418" y="568"/>
                    <a:pt x="1418" y="379"/>
                  </a:cubicBezTo>
                  <a:cubicBezTo>
                    <a:pt x="1418" y="158"/>
                    <a:pt x="1260" y="1"/>
                    <a:pt x="1071" y="1"/>
                  </a:cubicBezTo>
                  <a:close/>
                </a:path>
              </a:pathLst>
            </a:custGeom>
            <a:solidFill>
              <a:schemeClr val="accent2"/>
            </a:solidFill>
            <a:ln>
              <a:noFill/>
            </a:ln>
            <a:effectLst>
              <a:outerShdw blurRad="114300" algn="bl" rotWithShape="0">
                <a:schemeClr val="accent2">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a:off x="4102200" y="2456975"/>
              <a:ext cx="35475" cy="18150"/>
            </a:xfrm>
            <a:custGeom>
              <a:avLst/>
              <a:gdLst/>
              <a:ahLst/>
              <a:cxnLst/>
              <a:rect l="l" t="t" r="r" b="b"/>
              <a:pathLst>
                <a:path w="1419" h="726" extrusionOk="0">
                  <a:moveTo>
                    <a:pt x="378" y="1"/>
                  </a:moveTo>
                  <a:cubicBezTo>
                    <a:pt x="158" y="1"/>
                    <a:pt x="0" y="158"/>
                    <a:pt x="0" y="379"/>
                  </a:cubicBezTo>
                  <a:cubicBezTo>
                    <a:pt x="0" y="568"/>
                    <a:pt x="158" y="725"/>
                    <a:pt x="378" y="725"/>
                  </a:cubicBezTo>
                  <a:lnTo>
                    <a:pt x="1072" y="725"/>
                  </a:lnTo>
                  <a:cubicBezTo>
                    <a:pt x="1261" y="725"/>
                    <a:pt x="1418" y="568"/>
                    <a:pt x="1418" y="379"/>
                  </a:cubicBezTo>
                  <a:cubicBezTo>
                    <a:pt x="1418" y="158"/>
                    <a:pt x="1261" y="1"/>
                    <a:pt x="1072" y="1"/>
                  </a:cubicBezTo>
                  <a:close/>
                </a:path>
              </a:pathLst>
            </a:custGeom>
            <a:solidFill>
              <a:schemeClr val="accent2"/>
            </a:solidFill>
            <a:ln>
              <a:noFill/>
            </a:ln>
            <a:effectLst>
              <a:outerShdw blurRad="114300" algn="bl" rotWithShape="0">
                <a:schemeClr val="accent2">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7"/>
            <p:cNvSpPr/>
            <p:nvPr/>
          </p:nvSpPr>
          <p:spPr>
            <a:xfrm>
              <a:off x="4155750" y="2456975"/>
              <a:ext cx="35475" cy="18150"/>
            </a:xfrm>
            <a:custGeom>
              <a:avLst/>
              <a:gdLst/>
              <a:ahLst/>
              <a:cxnLst/>
              <a:rect l="l" t="t" r="r" b="b"/>
              <a:pathLst>
                <a:path w="1419" h="726" extrusionOk="0">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chemeClr val="accent2"/>
            </a:solidFill>
            <a:ln>
              <a:noFill/>
            </a:ln>
            <a:effectLst>
              <a:outerShdw blurRad="114300" algn="bl" rotWithShape="0">
                <a:schemeClr val="accent2">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3998225" y="24916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chemeClr val="accent2"/>
            </a:solidFill>
            <a:ln>
              <a:noFill/>
            </a:ln>
            <a:effectLst>
              <a:outerShdw blurRad="114300" algn="bl" rotWithShape="0">
                <a:schemeClr val="accent2">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4050225" y="2491650"/>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accent2"/>
            </a:solidFill>
            <a:ln>
              <a:noFill/>
            </a:ln>
            <a:effectLst>
              <a:outerShdw blurRad="114300" algn="bl" rotWithShape="0">
                <a:schemeClr val="accent2">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p:nvPr/>
          </p:nvSpPr>
          <p:spPr>
            <a:xfrm>
              <a:off x="4102200" y="2491650"/>
              <a:ext cx="35475" cy="18125"/>
            </a:xfrm>
            <a:custGeom>
              <a:avLst/>
              <a:gdLst/>
              <a:ahLst/>
              <a:cxnLst/>
              <a:rect l="l" t="t" r="r" b="b"/>
              <a:pathLst>
                <a:path w="1419" h="725" extrusionOk="0">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chemeClr val="accent2"/>
            </a:solidFill>
            <a:ln>
              <a:noFill/>
            </a:ln>
            <a:effectLst>
              <a:outerShdw blurRad="114300" algn="bl" rotWithShape="0">
                <a:schemeClr val="accent2">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7"/>
            <p:cNvSpPr/>
            <p:nvPr/>
          </p:nvSpPr>
          <p:spPr>
            <a:xfrm>
              <a:off x="3998225" y="2526300"/>
              <a:ext cx="35475" cy="18125"/>
            </a:xfrm>
            <a:custGeom>
              <a:avLst/>
              <a:gdLst/>
              <a:ahLst/>
              <a:cxnLst/>
              <a:rect l="l" t="t" r="r" b="b"/>
              <a:pathLst>
                <a:path w="1419" h="725" extrusionOk="0">
                  <a:moveTo>
                    <a:pt x="347" y="0"/>
                  </a:moveTo>
                  <a:cubicBezTo>
                    <a:pt x="158" y="0"/>
                    <a:pt x="1" y="158"/>
                    <a:pt x="1" y="347"/>
                  </a:cubicBezTo>
                  <a:cubicBezTo>
                    <a:pt x="1" y="567"/>
                    <a:pt x="158" y="725"/>
                    <a:pt x="347" y="725"/>
                  </a:cubicBezTo>
                  <a:lnTo>
                    <a:pt x="1072" y="725"/>
                  </a:lnTo>
                  <a:cubicBezTo>
                    <a:pt x="1261" y="725"/>
                    <a:pt x="1418" y="567"/>
                    <a:pt x="1418" y="347"/>
                  </a:cubicBezTo>
                  <a:cubicBezTo>
                    <a:pt x="1418" y="158"/>
                    <a:pt x="1261" y="0"/>
                    <a:pt x="1072" y="0"/>
                  </a:cubicBezTo>
                  <a:close/>
                </a:path>
              </a:pathLst>
            </a:custGeom>
            <a:solidFill>
              <a:schemeClr val="accent2"/>
            </a:solidFill>
            <a:ln>
              <a:noFill/>
            </a:ln>
            <a:effectLst>
              <a:outerShdw blurRad="114300" algn="bl" rotWithShape="0">
                <a:schemeClr val="accent2">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a:off x="4050225" y="2526300"/>
              <a:ext cx="35450" cy="18125"/>
            </a:xfrm>
            <a:custGeom>
              <a:avLst/>
              <a:gdLst/>
              <a:ahLst/>
              <a:cxnLst/>
              <a:rect l="l" t="t" r="r" b="b"/>
              <a:pathLst>
                <a:path w="1418" h="725" extrusionOk="0">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chemeClr val="accent2"/>
            </a:solidFill>
            <a:ln>
              <a:noFill/>
            </a:ln>
            <a:effectLst>
              <a:outerShdw blurRad="114300" algn="bl" rotWithShape="0">
                <a:schemeClr val="accent2">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p:cNvSpPr/>
            <p:nvPr/>
          </p:nvSpPr>
          <p:spPr>
            <a:xfrm>
              <a:off x="4102200" y="2526300"/>
              <a:ext cx="35475" cy="18125"/>
            </a:xfrm>
            <a:custGeom>
              <a:avLst/>
              <a:gdLst/>
              <a:ahLst/>
              <a:cxnLst/>
              <a:rect l="l" t="t" r="r" b="b"/>
              <a:pathLst>
                <a:path w="1419" h="725" extrusionOk="0">
                  <a:moveTo>
                    <a:pt x="378" y="0"/>
                  </a:moveTo>
                  <a:cubicBezTo>
                    <a:pt x="158" y="0"/>
                    <a:pt x="0" y="158"/>
                    <a:pt x="0" y="347"/>
                  </a:cubicBezTo>
                  <a:cubicBezTo>
                    <a:pt x="0" y="567"/>
                    <a:pt x="158" y="725"/>
                    <a:pt x="378" y="725"/>
                  </a:cubicBezTo>
                  <a:lnTo>
                    <a:pt x="1072" y="725"/>
                  </a:lnTo>
                  <a:cubicBezTo>
                    <a:pt x="1261" y="725"/>
                    <a:pt x="1418" y="567"/>
                    <a:pt x="1418" y="347"/>
                  </a:cubicBezTo>
                  <a:cubicBezTo>
                    <a:pt x="1418" y="158"/>
                    <a:pt x="1261" y="0"/>
                    <a:pt x="1072" y="0"/>
                  </a:cubicBezTo>
                  <a:close/>
                </a:path>
              </a:pathLst>
            </a:custGeom>
            <a:solidFill>
              <a:schemeClr val="accent2"/>
            </a:solidFill>
            <a:ln>
              <a:noFill/>
            </a:ln>
            <a:effectLst>
              <a:outerShdw blurRad="114300" algn="bl" rotWithShape="0">
                <a:schemeClr val="accent2">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 name="Google Shape;134;p17"/>
          <p:cNvGrpSpPr/>
          <p:nvPr/>
        </p:nvGrpSpPr>
        <p:grpSpPr>
          <a:xfrm>
            <a:off x="1378737" y="3601476"/>
            <a:ext cx="351286" cy="351286"/>
            <a:chOff x="1049375" y="2680675"/>
            <a:chExt cx="297725" cy="297725"/>
          </a:xfrm>
        </p:grpSpPr>
        <p:sp>
          <p:nvSpPr>
            <p:cNvPr id="135" name="Google Shape;135;p17"/>
            <p:cNvSpPr/>
            <p:nvPr/>
          </p:nvSpPr>
          <p:spPr>
            <a:xfrm>
              <a:off x="1113175" y="2752350"/>
              <a:ext cx="161475" cy="155975"/>
            </a:xfrm>
            <a:custGeom>
              <a:avLst/>
              <a:gdLst/>
              <a:ahLst/>
              <a:cxnLst/>
              <a:rect l="l" t="t" r="r" b="b"/>
              <a:pathLst>
                <a:path w="6459" h="6239" extrusionOk="0">
                  <a:moveTo>
                    <a:pt x="3403" y="2079"/>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lose/>
                  <a:moveTo>
                    <a:pt x="3371" y="693"/>
                  </a:move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lnTo>
                    <a:pt x="2016" y="4001"/>
                  </a:lnTo>
                  <a:cubicBezTo>
                    <a:pt x="1827" y="4190"/>
                    <a:pt x="1607" y="4442"/>
                    <a:pt x="1512" y="4663"/>
                  </a:cubicBezTo>
                  <a:cubicBezTo>
                    <a:pt x="1040" y="4064"/>
                    <a:pt x="882" y="3434"/>
                    <a:pt x="945" y="2773"/>
                  </a:cubicBezTo>
                  <a:cubicBezTo>
                    <a:pt x="1103" y="1670"/>
                    <a:pt x="2111" y="693"/>
                    <a:pt x="3371" y="693"/>
                  </a:cubicBezTo>
                  <a:close/>
                  <a:moveTo>
                    <a:pt x="3371" y="4159"/>
                  </a:move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lose/>
                  <a:moveTo>
                    <a:pt x="3308" y="0"/>
                  </a:move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path>
              </a:pathLst>
            </a:custGeom>
            <a:solidFill>
              <a:schemeClr val="accent4"/>
            </a:solidFill>
            <a:ln>
              <a:noFill/>
            </a:ln>
            <a:effectLst>
              <a:outerShdw blurRad="114300" algn="bl" rotWithShape="0">
                <a:schemeClr val="accent4">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a:off x="1049375" y="2680675"/>
              <a:ext cx="297725" cy="297725"/>
            </a:xfrm>
            <a:custGeom>
              <a:avLst/>
              <a:gdLst/>
              <a:ahLst/>
              <a:cxnLst/>
              <a:rect l="l" t="t" r="r" b="b"/>
              <a:pathLst>
                <a:path w="11909" h="11909" extrusionOk="0">
                  <a:moveTo>
                    <a:pt x="6270" y="1512"/>
                  </a:moveTo>
                  <a:cubicBezTo>
                    <a:pt x="8475" y="1670"/>
                    <a:pt x="10239" y="3434"/>
                    <a:pt x="10397" y="5640"/>
                  </a:cubicBezTo>
                  <a:lnTo>
                    <a:pt x="10082" y="5640"/>
                  </a:lnTo>
                  <a:cubicBezTo>
                    <a:pt x="9893" y="5640"/>
                    <a:pt x="9735" y="5797"/>
                    <a:pt x="9735" y="5986"/>
                  </a:cubicBezTo>
                  <a:cubicBezTo>
                    <a:pt x="9735" y="6207"/>
                    <a:pt x="9893" y="6364"/>
                    <a:pt x="10082" y="6364"/>
                  </a:cubicBezTo>
                  <a:lnTo>
                    <a:pt x="10397" y="6364"/>
                  </a:lnTo>
                  <a:cubicBezTo>
                    <a:pt x="10239" y="8569"/>
                    <a:pt x="8475" y="10334"/>
                    <a:pt x="6270" y="10491"/>
                  </a:cubicBezTo>
                  <a:lnTo>
                    <a:pt x="6270" y="10176"/>
                  </a:lnTo>
                  <a:cubicBezTo>
                    <a:pt x="6270" y="9987"/>
                    <a:pt x="6112" y="9830"/>
                    <a:pt x="5923" y="9830"/>
                  </a:cubicBezTo>
                  <a:cubicBezTo>
                    <a:pt x="5703" y="9830"/>
                    <a:pt x="5545" y="9987"/>
                    <a:pt x="5545" y="10176"/>
                  </a:cubicBezTo>
                  <a:lnTo>
                    <a:pt x="5545" y="10491"/>
                  </a:lnTo>
                  <a:cubicBezTo>
                    <a:pt x="3340" y="10334"/>
                    <a:pt x="1575" y="8569"/>
                    <a:pt x="1418" y="6364"/>
                  </a:cubicBezTo>
                  <a:lnTo>
                    <a:pt x="1733" y="6364"/>
                  </a:lnTo>
                  <a:cubicBezTo>
                    <a:pt x="1922" y="6364"/>
                    <a:pt x="2079" y="6207"/>
                    <a:pt x="2079" y="5986"/>
                  </a:cubicBezTo>
                  <a:cubicBezTo>
                    <a:pt x="2142" y="5797"/>
                    <a:pt x="1985" y="5640"/>
                    <a:pt x="1764" y="5640"/>
                  </a:cubicBezTo>
                  <a:lnTo>
                    <a:pt x="1418" y="5640"/>
                  </a:lnTo>
                  <a:cubicBezTo>
                    <a:pt x="1575" y="3434"/>
                    <a:pt x="3340" y="1670"/>
                    <a:pt x="5545" y="1512"/>
                  </a:cubicBezTo>
                  <a:lnTo>
                    <a:pt x="5545" y="1827"/>
                  </a:lnTo>
                  <a:cubicBezTo>
                    <a:pt x="5545" y="2016"/>
                    <a:pt x="5703" y="2174"/>
                    <a:pt x="5923" y="2174"/>
                  </a:cubicBezTo>
                  <a:cubicBezTo>
                    <a:pt x="6112" y="2174"/>
                    <a:pt x="6270" y="2016"/>
                    <a:pt x="6270" y="1827"/>
                  </a:cubicBezTo>
                  <a:lnTo>
                    <a:pt x="6270" y="1512"/>
                  </a:lnTo>
                  <a:close/>
                  <a:moveTo>
                    <a:pt x="5955" y="0"/>
                  </a:moveTo>
                  <a:cubicBezTo>
                    <a:pt x="5766" y="0"/>
                    <a:pt x="5608" y="158"/>
                    <a:pt x="5608" y="347"/>
                  </a:cubicBezTo>
                  <a:lnTo>
                    <a:pt x="5608" y="756"/>
                  </a:lnTo>
                  <a:cubicBezTo>
                    <a:pt x="2993" y="914"/>
                    <a:pt x="914" y="2993"/>
                    <a:pt x="756" y="5608"/>
                  </a:cubicBezTo>
                  <a:lnTo>
                    <a:pt x="347" y="5608"/>
                  </a:lnTo>
                  <a:cubicBezTo>
                    <a:pt x="158" y="5608"/>
                    <a:pt x="0" y="5766"/>
                    <a:pt x="0" y="5955"/>
                  </a:cubicBezTo>
                  <a:cubicBezTo>
                    <a:pt x="0" y="6144"/>
                    <a:pt x="158" y="6301"/>
                    <a:pt x="347" y="6301"/>
                  </a:cubicBezTo>
                  <a:lnTo>
                    <a:pt x="756" y="6301"/>
                  </a:lnTo>
                  <a:cubicBezTo>
                    <a:pt x="914" y="8916"/>
                    <a:pt x="2993" y="10995"/>
                    <a:pt x="5608" y="11153"/>
                  </a:cubicBezTo>
                  <a:lnTo>
                    <a:pt x="5608" y="11562"/>
                  </a:lnTo>
                  <a:cubicBezTo>
                    <a:pt x="5608" y="11751"/>
                    <a:pt x="5766" y="11909"/>
                    <a:pt x="5955" y="11909"/>
                  </a:cubicBezTo>
                  <a:cubicBezTo>
                    <a:pt x="6144" y="11909"/>
                    <a:pt x="6301" y="11751"/>
                    <a:pt x="6301" y="11562"/>
                  </a:cubicBezTo>
                  <a:lnTo>
                    <a:pt x="6301" y="11153"/>
                  </a:lnTo>
                  <a:cubicBezTo>
                    <a:pt x="8916" y="10995"/>
                    <a:pt x="10995" y="8916"/>
                    <a:pt x="11153" y="6301"/>
                  </a:cubicBezTo>
                  <a:lnTo>
                    <a:pt x="11531" y="6301"/>
                  </a:lnTo>
                  <a:cubicBezTo>
                    <a:pt x="11751" y="6301"/>
                    <a:pt x="11909" y="6144"/>
                    <a:pt x="11909" y="5955"/>
                  </a:cubicBezTo>
                  <a:cubicBezTo>
                    <a:pt x="11909" y="5766"/>
                    <a:pt x="11751" y="5608"/>
                    <a:pt x="11531" y="5608"/>
                  </a:cubicBezTo>
                  <a:lnTo>
                    <a:pt x="11153" y="5608"/>
                  </a:lnTo>
                  <a:cubicBezTo>
                    <a:pt x="10995" y="2993"/>
                    <a:pt x="8916" y="914"/>
                    <a:pt x="6301" y="756"/>
                  </a:cubicBezTo>
                  <a:lnTo>
                    <a:pt x="6301" y="347"/>
                  </a:lnTo>
                  <a:cubicBezTo>
                    <a:pt x="6301" y="158"/>
                    <a:pt x="6144" y="0"/>
                    <a:pt x="5955" y="0"/>
                  </a:cubicBezTo>
                  <a:close/>
                </a:path>
              </a:pathLst>
            </a:custGeom>
            <a:solidFill>
              <a:schemeClr val="accent4"/>
            </a:solidFill>
            <a:ln>
              <a:noFill/>
            </a:ln>
            <a:effectLst>
              <a:outerShdw blurRad="114300" algn="bl" rotWithShape="0">
                <a:schemeClr val="accent4">
                  <a:alpha val="8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Graphic 5" descr="Ruler">
            <a:extLst>
              <a:ext uri="{FF2B5EF4-FFF2-40B4-BE49-F238E27FC236}">
                <a16:creationId xmlns:a16="http://schemas.microsoft.com/office/drawing/2014/main" id="{D01EE372-3C15-0155-73D5-E9C4F9010D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10236" y="1705236"/>
            <a:ext cx="441653" cy="441653"/>
          </a:xfrm>
          <a:prstGeom prst="rect">
            <a:avLst/>
          </a:prstGeom>
          <a:effectLst>
            <a:outerShdw blurRad="50800" dist="38100" dir="2700000" algn="tl" rotWithShape="0">
              <a:prstClr val="black">
                <a:alpha val="40000"/>
              </a:prstClr>
            </a:outerShdw>
          </a:effectLst>
        </p:spPr>
      </p:pic>
      <p:pic>
        <p:nvPicPr>
          <p:cNvPr id="8" name="Graphic 7" descr="Earth globe Africa and Europe">
            <a:extLst>
              <a:ext uri="{FF2B5EF4-FFF2-40B4-BE49-F238E27FC236}">
                <a16:creationId xmlns:a16="http://schemas.microsoft.com/office/drawing/2014/main" id="{D68808A8-C334-085E-7835-37B09AC6BB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28087" y="3545959"/>
            <a:ext cx="477798" cy="477798"/>
          </a:xfrm>
          <a:prstGeom prst="rect">
            <a:avLst/>
          </a:prstGeom>
        </p:spPr>
      </p:pic>
      <p:pic>
        <p:nvPicPr>
          <p:cNvPr id="10" name="Graphic 9">
            <a:extLst>
              <a:ext uri="{FF2B5EF4-FFF2-40B4-BE49-F238E27FC236}">
                <a16:creationId xmlns:a16="http://schemas.microsoft.com/office/drawing/2014/main" id="{E58B44DA-D753-7DD6-62E6-16FC49BA6E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4453" y="2389107"/>
            <a:ext cx="533706" cy="667133"/>
          </a:xfrm>
          <a:prstGeom prst="rect">
            <a:avLst/>
          </a:prstGeom>
        </p:spPr>
      </p:pic>
      <p:sp>
        <p:nvSpPr>
          <p:cNvPr id="11" name="TextBox 10">
            <a:extLst>
              <a:ext uri="{FF2B5EF4-FFF2-40B4-BE49-F238E27FC236}">
                <a16:creationId xmlns:a16="http://schemas.microsoft.com/office/drawing/2014/main" id="{B5A25C5A-568C-1F9F-05C6-5B56CEAC05CB}"/>
              </a:ext>
            </a:extLst>
          </p:cNvPr>
          <p:cNvSpPr txBox="1"/>
          <p:nvPr/>
        </p:nvSpPr>
        <p:spPr>
          <a:xfrm>
            <a:off x="1774882" y="697852"/>
            <a:ext cx="5835252" cy="307777"/>
          </a:xfrm>
          <a:prstGeom prst="rect">
            <a:avLst/>
          </a:prstGeom>
          <a:solidFill>
            <a:schemeClr val="bg1">
              <a:lumMod val="85000"/>
              <a:alpha val="20000"/>
            </a:schemeClr>
          </a:solidFill>
          <a:effectLst>
            <a:softEdge rad="31750"/>
          </a:effectLst>
        </p:spPr>
        <p:txBody>
          <a:bodyPr wrap="none" rtlCol="0">
            <a:spAutoFit/>
          </a:bodyPr>
          <a:lstStyle/>
          <a:p>
            <a:r>
              <a:rPr lang="en-US" dirty="0">
                <a:solidFill>
                  <a:schemeClr val="bg1">
                    <a:lumMod val="85000"/>
                  </a:schemeClr>
                </a:solidFill>
              </a:rPr>
              <a:t>We have broadly categorized are observations into following categories</a:t>
            </a:r>
            <a:endParaRPr lang="en-IN" dirty="0">
              <a:solidFill>
                <a:schemeClr val="bg1">
                  <a:lumMod val="85000"/>
                </a:schemeClr>
              </a:solidFill>
            </a:endParaRPr>
          </a:p>
        </p:txBody>
      </p:sp>
      <p:pic>
        <p:nvPicPr>
          <p:cNvPr id="12" name="Picture 11">
            <a:extLst>
              <a:ext uri="{FF2B5EF4-FFF2-40B4-BE49-F238E27FC236}">
                <a16:creationId xmlns:a16="http://schemas.microsoft.com/office/drawing/2014/main" id="{4ED13F62-459B-4521-6231-38E36674CDBA}"/>
              </a:ext>
            </a:extLst>
          </p:cNvPr>
          <p:cNvPicPr>
            <a:picLocks noChangeAspect="1"/>
          </p:cNvPicPr>
          <p:nvPr/>
        </p:nvPicPr>
        <p:blipFill rotWithShape="1">
          <a:blip r:embed="rId9"/>
          <a:srcRect l="86919" t="20569" r="10748" b="75243"/>
          <a:stretch/>
        </p:blipFill>
        <p:spPr>
          <a:xfrm>
            <a:off x="8742183" y="7374"/>
            <a:ext cx="387069" cy="3905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BDADBF-F459-789A-1A50-7FA3EAD71589}"/>
              </a:ext>
            </a:extLst>
          </p:cNvPr>
          <p:cNvPicPr>
            <a:picLocks noChangeAspect="1"/>
          </p:cNvPicPr>
          <p:nvPr/>
        </p:nvPicPr>
        <p:blipFill rotWithShape="1">
          <a:blip r:embed="rId2"/>
          <a:srcRect l="86919" t="20569" r="10748" b="75243"/>
          <a:stretch/>
        </p:blipFill>
        <p:spPr>
          <a:xfrm>
            <a:off x="8742183" y="7374"/>
            <a:ext cx="387069" cy="390525"/>
          </a:xfrm>
          <a:prstGeom prst="rect">
            <a:avLst/>
          </a:prstGeom>
        </p:spPr>
      </p:pic>
      <p:sp>
        <p:nvSpPr>
          <p:cNvPr id="4" name="TextBox 3">
            <a:extLst>
              <a:ext uri="{FF2B5EF4-FFF2-40B4-BE49-F238E27FC236}">
                <a16:creationId xmlns:a16="http://schemas.microsoft.com/office/drawing/2014/main" id="{697D9025-5E90-9BA4-4A92-84DBF7AA1022}"/>
              </a:ext>
            </a:extLst>
          </p:cNvPr>
          <p:cNvSpPr txBox="1"/>
          <p:nvPr/>
        </p:nvSpPr>
        <p:spPr>
          <a:xfrm>
            <a:off x="324932" y="197844"/>
            <a:ext cx="2454554" cy="400110"/>
          </a:xfrm>
          <a:prstGeom prst="rect">
            <a:avLst/>
          </a:prstGeom>
          <a:noFill/>
          <a:ln w="28575">
            <a:solidFill>
              <a:schemeClr val="accent1"/>
            </a:solidFill>
          </a:ln>
          <a:effectLst/>
        </p:spPr>
        <p:txBody>
          <a:bodyPr wrap="square" rtlCol="0">
            <a:spAutoFit/>
          </a:bodyPr>
          <a:lstStyle/>
          <a:p>
            <a:r>
              <a:rPr lang="en-US" sz="2000" b="1" dirty="0">
                <a:solidFill>
                  <a:schemeClr val="bg1">
                    <a:lumMod val="95000"/>
                  </a:schemeClr>
                </a:solidFill>
              </a:rPr>
              <a:t>Tweets  by Length</a:t>
            </a:r>
            <a:endParaRPr lang="en-IN" sz="2000" b="1" dirty="0">
              <a:solidFill>
                <a:schemeClr val="bg1">
                  <a:lumMod val="95000"/>
                </a:schemeClr>
              </a:solidFill>
            </a:endParaRPr>
          </a:p>
        </p:txBody>
      </p:sp>
      <p:pic>
        <p:nvPicPr>
          <p:cNvPr id="4100" name="Picture 4">
            <a:extLst>
              <a:ext uri="{FF2B5EF4-FFF2-40B4-BE49-F238E27FC236}">
                <a16:creationId xmlns:a16="http://schemas.microsoft.com/office/drawing/2014/main" id="{A0D9F11F-329B-33A1-1E30-0F9E5C4719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91" y="943896"/>
            <a:ext cx="4343619" cy="2868561"/>
          </a:xfrm>
          <a:prstGeom prst="rect">
            <a:avLst/>
          </a:prstGeom>
          <a:noFill/>
          <a:effectLst>
            <a:glow rad="1397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EA30A6F4-877D-B4D6-10C4-9C54FBFCED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2590" y="943896"/>
            <a:ext cx="4343619" cy="2841945"/>
          </a:xfrm>
          <a:prstGeom prst="rect">
            <a:avLst/>
          </a:prstGeom>
          <a:noFill/>
          <a:effectLst>
            <a:glow rad="1397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0EBC2F0-73D2-CB3E-D0DB-9F89C0C43972}"/>
              </a:ext>
            </a:extLst>
          </p:cNvPr>
          <p:cNvSpPr txBox="1"/>
          <p:nvPr/>
        </p:nvSpPr>
        <p:spPr>
          <a:xfrm>
            <a:off x="910219" y="4236007"/>
            <a:ext cx="7484741" cy="307777"/>
          </a:xfrm>
          <a:prstGeom prst="rect">
            <a:avLst/>
          </a:prstGeom>
          <a:solidFill>
            <a:schemeClr val="bg2">
              <a:lumMod val="40000"/>
              <a:lumOff val="60000"/>
              <a:alpha val="20000"/>
            </a:schemeClr>
          </a:solidFill>
          <a:ln>
            <a:noFill/>
          </a:ln>
          <a:effectLst>
            <a:softEdge rad="31750"/>
          </a:effectLst>
        </p:spPr>
        <p:txBody>
          <a:bodyPr wrap="none" rtlCol="0">
            <a:spAutoFit/>
          </a:bodyPr>
          <a:lstStyle/>
          <a:p>
            <a:r>
              <a:rPr lang="en-US" dirty="0">
                <a:solidFill>
                  <a:schemeClr val="bg1">
                    <a:lumMod val="95000"/>
                  </a:schemeClr>
                </a:solidFill>
              </a:rPr>
              <a:t>While the maximum tweet length is 355 and minimum is 11 the average remains around 205</a:t>
            </a:r>
            <a:endParaRPr lang="en-IN" dirty="0">
              <a:solidFill>
                <a:schemeClr val="bg1">
                  <a:lumMod val="95000"/>
                </a:schemeClr>
              </a:solidFill>
            </a:endParaRPr>
          </a:p>
        </p:txBody>
      </p:sp>
    </p:spTree>
    <p:extLst>
      <p:ext uri="{BB962C8B-B14F-4D97-AF65-F5344CB8AC3E}">
        <p14:creationId xmlns:p14="http://schemas.microsoft.com/office/powerpoint/2010/main" val="4200853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1DDAF0B-A8C4-55ED-7CCA-4EFE5CEFA8B8}"/>
              </a:ext>
            </a:extLst>
          </p:cNvPr>
          <p:cNvSpPr txBox="1"/>
          <p:nvPr/>
        </p:nvSpPr>
        <p:spPr>
          <a:xfrm>
            <a:off x="324932" y="197844"/>
            <a:ext cx="2337152" cy="400110"/>
          </a:xfrm>
          <a:prstGeom prst="rect">
            <a:avLst/>
          </a:prstGeom>
          <a:noFill/>
          <a:ln w="28575">
            <a:solidFill>
              <a:schemeClr val="accent2"/>
            </a:solidFill>
          </a:ln>
          <a:effectLst/>
        </p:spPr>
        <p:txBody>
          <a:bodyPr wrap="square" rtlCol="0">
            <a:spAutoFit/>
          </a:bodyPr>
          <a:lstStyle/>
          <a:p>
            <a:r>
              <a:rPr lang="en-US" sz="2000" b="1" dirty="0">
                <a:solidFill>
                  <a:schemeClr val="bg1">
                    <a:lumMod val="95000"/>
                  </a:schemeClr>
                </a:solidFill>
              </a:rPr>
              <a:t>Tweets  by Time</a:t>
            </a:r>
            <a:endParaRPr lang="en-IN" sz="2000" b="1" dirty="0">
              <a:solidFill>
                <a:schemeClr val="bg1">
                  <a:lumMod val="95000"/>
                </a:schemeClr>
              </a:solidFill>
            </a:endParaRPr>
          </a:p>
        </p:txBody>
      </p:sp>
      <p:pic>
        <p:nvPicPr>
          <p:cNvPr id="6146" name="Picture 2">
            <a:extLst>
              <a:ext uri="{FF2B5EF4-FFF2-40B4-BE49-F238E27FC236}">
                <a16:creationId xmlns:a16="http://schemas.microsoft.com/office/drawing/2014/main" id="{78910E58-0922-CFDB-A732-4B022EBDBF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814" y="882859"/>
            <a:ext cx="6034884" cy="3939864"/>
          </a:xfrm>
          <a:prstGeom prst="rect">
            <a:avLst/>
          </a:prstGeom>
          <a:noFill/>
          <a:effectLst>
            <a:glow rad="1397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A795F6F-8CE7-5DBC-6880-E8E00872A883}"/>
              </a:ext>
            </a:extLst>
          </p:cNvPr>
          <p:cNvSpPr txBox="1"/>
          <p:nvPr/>
        </p:nvSpPr>
        <p:spPr>
          <a:xfrm>
            <a:off x="6763658" y="1190797"/>
            <a:ext cx="1894114" cy="3323987"/>
          </a:xfrm>
          <a:prstGeom prst="rect">
            <a:avLst/>
          </a:prstGeom>
          <a:solidFill>
            <a:schemeClr val="bg2">
              <a:lumMod val="40000"/>
              <a:lumOff val="60000"/>
              <a:alpha val="20000"/>
            </a:schemeClr>
          </a:solidFill>
          <a:effectLst>
            <a:softEdge rad="31750"/>
          </a:effectLst>
        </p:spPr>
        <p:txBody>
          <a:bodyPr wrap="square" rtlCol="0">
            <a:spAutoFit/>
          </a:bodyPr>
          <a:lstStyle/>
          <a:p>
            <a:r>
              <a:rPr lang="en-US" b="0" i="0" dirty="0">
                <a:solidFill>
                  <a:srgbClr val="D5D5D5"/>
                </a:solidFill>
                <a:effectLst/>
                <a:latin typeface="Roboto" panose="02000000000000000000" pitchFamily="2" charset="0"/>
              </a:rPr>
              <a:t>If we see day wise data them around third week the tweets were most followed by the second week of month as the lockdown followed up around third week of march but again dropped at the end then again rises. This trend might be due to the closing of financial year where people are very busy</a:t>
            </a:r>
            <a:endParaRPr lang="en-IN" dirty="0"/>
          </a:p>
        </p:txBody>
      </p:sp>
      <p:pic>
        <p:nvPicPr>
          <p:cNvPr id="8" name="Picture 7">
            <a:extLst>
              <a:ext uri="{FF2B5EF4-FFF2-40B4-BE49-F238E27FC236}">
                <a16:creationId xmlns:a16="http://schemas.microsoft.com/office/drawing/2014/main" id="{43DC1382-47C5-5D26-99D7-D99E95C8C627}"/>
              </a:ext>
            </a:extLst>
          </p:cNvPr>
          <p:cNvPicPr>
            <a:picLocks noChangeAspect="1"/>
          </p:cNvPicPr>
          <p:nvPr/>
        </p:nvPicPr>
        <p:blipFill rotWithShape="1">
          <a:blip r:embed="rId3"/>
          <a:srcRect l="86919" t="20569" r="10748" b="75243"/>
          <a:stretch/>
        </p:blipFill>
        <p:spPr>
          <a:xfrm>
            <a:off x="8742183" y="7374"/>
            <a:ext cx="387069" cy="390525"/>
          </a:xfrm>
          <a:prstGeom prst="rect">
            <a:avLst/>
          </a:prstGeom>
        </p:spPr>
      </p:pic>
    </p:spTree>
    <p:extLst>
      <p:ext uri="{BB962C8B-B14F-4D97-AF65-F5344CB8AC3E}">
        <p14:creationId xmlns:p14="http://schemas.microsoft.com/office/powerpoint/2010/main" val="2326742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DC0FE42D-46E5-6DBC-CAC2-64C9E9D0A5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553" y="569691"/>
            <a:ext cx="4169338" cy="3463567"/>
          </a:xfrm>
          <a:prstGeom prst="rect">
            <a:avLst/>
          </a:prstGeom>
          <a:noFill/>
          <a:effectLst>
            <a:glow rad="1397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91B15545-5F26-09A2-EA11-0C3B7A390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2109" y="584205"/>
            <a:ext cx="4169338" cy="3463567"/>
          </a:xfrm>
          <a:prstGeom prst="rect">
            <a:avLst/>
          </a:prstGeom>
          <a:noFill/>
          <a:effectLst>
            <a:glow rad="1397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5FEC5A1-6042-5984-289A-832B542F4D78}"/>
              </a:ext>
            </a:extLst>
          </p:cNvPr>
          <p:cNvPicPr>
            <a:picLocks noChangeAspect="1"/>
          </p:cNvPicPr>
          <p:nvPr/>
        </p:nvPicPr>
        <p:blipFill rotWithShape="1">
          <a:blip r:embed="rId4"/>
          <a:srcRect l="86919" t="20569" r="10748" b="75243"/>
          <a:stretch/>
        </p:blipFill>
        <p:spPr>
          <a:xfrm>
            <a:off x="8742183" y="7374"/>
            <a:ext cx="387069" cy="390525"/>
          </a:xfrm>
          <a:prstGeom prst="rect">
            <a:avLst/>
          </a:prstGeom>
        </p:spPr>
      </p:pic>
      <p:sp>
        <p:nvSpPr>
          <p:cNvPr id="4" name="TextBox 3">
            <a:extLst>
              <a:ext uri="{FF2B5EF4-FFF2-40B4-BE49-F238E27FC236}">
                <a16:creationId xmlns:a16="http://schemas.microsoft.com/office/drawing/2014/main" id="{F6ACE6D6-9E1F-C5B3-85D8-0606B428BCA2}"/>
              </a:ext>
            </a:extLst>
          </p:cNvPr>
          <p:cNvSpPr txBox="1"/>
          <p:nvPr/>
        </p:nvSpPr>
        <p:spPr>
          <a:xfrm>
            <a:off x="347732" y="4293594"/>
            <a:ext cx="8533715" cy="738664"/>
          </a:xfrm>
          <a:prstGeom prst="rect">
            <a:avLst/>
          </a:prstGeom>
          <a:solidFill>
            <a:schemeClr val="bg2">
              <a:lumMod val="40000"/>
              <a:lumOff val="60000"/>
              <a:alpha val="20000"/>
            </a:schemeClr>
          </a:solidFill>
          <a:effectLst>
            <a:softEdge rad="31750"/>
          </a:effectLst>
        </p:spPr>
        <p:txBody>
          <a:bodyPr wrap="square" rtlCol="0">
            <a:spAutoFit/>
          </a:bodyPr>
          <a:lstStyle/>
          <a:p>
            <a:r>
              <a:rPr lang="en-US" b="0" i="0" dirty="0">
                <a:solidFill>
                  <a:srgbClr val="D5D5D5"/>
                </a:solidFill>
                <a:effectLst/>
                <a:latin typeface="Roboto" panose="02000000000000000000" pitchFamily="2" charset="0"/>
              </a:rPr>
              <a:t>Out of the two months data march has almost 60% of the total tweets may due to sudden imposition of lockdown. It can be observed that people tweeted more on weekdays than the weekends as people are more online for work on weekdays and they check the social media frequently then</a:t>
            </a:r>
            <a:endParaRPr lang="en-IN" dirty="0"/>
          </a:p>
        </p:txBody>
      </p:sp>
    </p:spTree>
    <p:extLst>
      <p:ext uri="{BB962C8B-B14F-4D97-AF65-F5344CB8AC3E}">
        <p14:creationId xmlns:p14="http://schemas.microsoft.com/office/powerpoint/2010/main" val="2887077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82AB0A-5D45-2563-5035-86A8A918B4F9}"/>
              </a:ext>
            </a:extLst>
          </p:cNvPr>
          <p:cNvSpPr txBox="1"/>
          <p:nvPr/>
        </p:nvSpPr>
        <p:spPr>
          <a:xfrm>
            <a:off x="324931" y="197844"/>
            <a:ext cx="2662109" cy="400110"/>
          </a:xfrm>
          <a:prstGeom prst="rect">
            <a:avLst/>
          </a:prstGeom>
          <a:noFill/>
          <a:ln w="28575">
            <a:solidFill>
              <a:schemeClr val="accent3"/>
            </a:solidFill>
          </a:ln>
          <a:effectLst/>
        </p:spPr>
        <p:txBody>
          <a:bodyPr wrap="square" rtlCol="0">
            <a:spAutoFit/>
          </a:bodyPr>
          <a:lstStyle/>
          <a:p>
            <a:r>
              <a:rPr lang="en-US" sz="2000" b="1" dirty="0">
                <a:solidFill>
                  <a:schemeClr val="bg1">
                    <a:lumMod val="95000"/>
                  </a:schemeClr>
                </a:solidFill>
              </a:rPr>
              <a:t>Tweets  by Location</a:t>
            </a:r>
            <a:endParaRPr lang="en-IN" sz="2000" b="1" dirty="0">
              <a:solidFill>
                <a:schemeClr val="bg1">
                  <a:lumMod val="95000"/>
                </a:schemeClr>
              </a:solidFill>
            </a:endParaRPr>
          </a:p>
        </p:txBody>
      </p:sp>
      <p:pic>
        <p:nvPicPr>
          <p:cNvPr id="11266" name="Picture 2">
            <a:extLst>
              <a:ext uri="{FF2B5EF4-FFF2-40B4-BE49-F238E27FC236}">
                <a16:creationId xmlns:a16="http://schemas.microsoft.com/office/drawing/2014/main" id="{E147889E-5A37-E641-9917-4A78801BC8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073" y="752094"/>
            <a:ext cx="7137853" cy="3442536"/>
          </a:xfrm>
          <a:prstGeom prst="rect">
            <a:avLst/>
          </a:prstGeom>
          <a:noFill/>
          <a:effectLst>
            <a:glow rad="1397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6FB5CB6-0FD7-6B23-EB03-71A47E823F57}"/>
              </a:ext>
            </a:extLst>
          </p:cNvPr>
          <p:cNvSpPr txBox="1"/>
          <p:nvPr/>
        </p:nvSpPr>
        <p:spPr>
          <a:xfrm>
            <a:off x="123371" y="4348770"/>
            <a:ext cx="8897257" cy="738664"/>
          </a:xfrm>
          <a:prstGeom prst="rect">
            <a:avLst/>
          </a:prstGeom>
          <a:solidFill>
            <a:schemeClr val="bg2">
              <a:lumMod val="40000"/>
              <a:lumOff val="60000"/>
              <a:alpha val="20000"/>
            </a:schemeClr>
          </a:solidFill>
          <a:effectLst>
            <a:softEdge rad="31750"/>
          </a:effectLst>
        </p:spPr>
        <p:txBody>
          <a:bodyPr wrap="square">
            <a:spAutoFit/>
          </a:bodyPr>
          <a:lstStyle/>
          <a:p>
            <a:r>
              <a:rPr lang="en-US" b="0" i="0" dirty="0">
                <a:solidFill>
                  <a:srgbClr val="D5D5D5"/>
                </a:solidFill>
                <a:effectLst/>
                <a:latin typeface="Roboto" panose="02000000000000000000" pitchFamily="2" charset="0"/>
              </a:rPr>
              <a:t>The top 10 tweets show that London has highest but if we see the third highest then we will notice it again mentions but as London as hence there may be many places which may be nicknamed but have the same reference. It has also been observed that western countries tweeted more than other parts of world.</a:t>
            </a:r>
            <a:endParaRPr lang="en-IN" dirty="0"/>
          </a:p>
        </p:txBody>
      </p:sp>
      <p:pic>
        <p:nvPicPr>
          <p:cNvPr id="6" name="Picture 5">
            <a:extLst>
              <a:ext uri="{FF2B5EF4-FFF2-40B4-BE49-F238E27FC236}">
                <a16:creationId xmlns:a16="http://schemas.microsoft.com/office/drawing/2014/main" id="{5940A594-00BA-7278-D9C0-F1F825EB7682}"/>
              </a:ext>
            </a:extLst>
          </p:cNvPr>
          <p:cNvPicPr>
            <a:picLocks noChangeAspect="1"/>
          </p:cNvPicPr>
          <p:nvPr/>
        </p:nvPicPr>
        <p:blipFill rotWithShape="1">
          <a:blip r:embed="rId3"/>
          <a:srcRect l="86919" t="20569" r="10748" b="75243"/>
          <a:stretch/>
        </p:blipFill>
        <p:spPr>
          <a:xfrm>
            <a:off x="8742183" y="7374"/>
            <a:ext cx="387069" cy="390525"/>
          </a:xfrm>
          <a:prstGeom prst="rect">
            <a:avLst/>
          </a:prstGeom>
        </p:spPr>
      </p:pic>
    </p:spTree>
    <p:extLst>
      <p:ext uri="{BB962C8B-B14F-4D97-AF65-F5344CB8AC3E}">
        <p14:creationId xmlns:p14="http://schemas.microsoft.com/office/powerpoint/2010/main" val="1314409135"/>
      </p:ext>
    </p:extLst>
  </p:cSld>
  <p:clrMapOvr>
    <a:masterClrMapping/>
  </p:clrMapOvr>
</p:sld>
</file>

<file path=ppt/theme/theme1.xml><?xml version="1.0" encoding="utf-8"?>
<a:theme xmlns:a="http://schemas.openxmlformats.org/drawingml/2006/main" name="Neon Infographics by Slidesgo">
  <a:themeElements>
    <a:clrScheme name="Simple Light">
      <a:dk1>
        <a:srgbClr val="000000"/>
      </a:dk1>
      <a:lt1>
        <a:srgbClr val="FFFFFF"/>
      </a:lt1>
      <a:dk2>
        <a:srgbClr val="858585"/>
      </a:dk2>
      <a:lt2>
        <a:srgbClr val="E9E9E9"/>
      </a:lt2>
      <a:accent1>
        <a:srgbClr val="FF690A"/>
      </a:accent1>
      <a:accent2>
        <a:srgbClr val="FF0A0A"/>
      </a:accent2>
      <a:accent3>
        <a:srgbClr val="FD1FC5"/>
      </a:accent3>
      <a:accent4>
        <a:srgbClr val="BC5DFF"/>
      </a:accent4>
      <a:accent5>
        <a:srgbClr val="5493FF"/>
      </a:accent5>
      <a:accent6>
        <a:srgbClr val="41FFAE"/>
      </a:accent6>
      <a:hlink>
        <a:srgbClr val="93ABC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1840</TotalTime>
  <Words>1220</Words>
  <Application>Microsoft Office PowerPoint</Application>
  <PresentationFormat>On-screen Show (16:9)</PresentationFormat>
  <Paragraphs>64</Paragraphs>
  <Slides>21</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Fira Sans Condensed Medium</vt:lpstr>
      <vt:lpstr>-apple-system</vt:lpstr>
      <vt:lpstr>Fira Sans Extra Condensed Medium</vt:lpstr>
      <vt:lpstr>Roboto</vt:lpstr>
      <vt:lpstr>Neon Infographics by Slidesgo</vt:lpstr>
      <vt:lpstr>Coronavirus Tweet Sentiment Analysis</vt:lpstr>
      <vt:lpstr>PowerPoint Presentation</vt:lpstr>
      <vt:lpstr>Steps Involved  in Machine Learning</vt:lpstr>
      <vt:lpstr>PowerPoint Presentation</vt:lpstr>
      <vt:lpstr>EDA Observations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Coronavirus Tweet Sentiment Analysis</dc:title>
  <dc:creator>Shashank</dc:creator>
  <cp:lastModifiedBy>shashank m</cp:lastModifiedBy>
  <cp:revision>6</cp:revision>
  <dcterms:modified xsi:type="dcterms:W3CDTF">2023-07-26T17:04:11Z</dcterms:modified>
</cp:coreProperties>
</file>